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1"/>
  </p:notesMasterIdLst>
  <p:sldIdLst>
    <p:sldId id="313" r:id="rId5"/>
    <p:sldId id="314" r:id="rId6"/>
    <p:sldId id="315" r:id="rId7"/>
    <p:sldId id="297" r:id="rId8"/>
    <p:sldId id="258" r:id="rId9"/>
    <p:sldId id="316" r:id="rId10"/>
    <p:sldId id="260" r:id="rId11"/>
    <p:sldId id="261" r:id="rId12"/>
    <p:sldId id="262" r:id="rId13"/>
    <p:sldId id="304" r:id="rId14"/>
    <p:sldId id="305" r:id="rId15"/>
    <p:sldId id="306" r:id="rId16"/>
    <p:sldId id="307" r:id="rId17"/>
    <p:sldId id="303" r:id="rId18"/>
    <p:sldId id="317" r:id="rId19"/>
    <p:sldId id="265" r:id="rId20"/>
    <p:sldId id="266" r:id="rId21"/>
    <p:sldId id="309" r:id="rId22"/>
    <p:sldId id="268" r:id="rId23"/>
    <p:sldId id="269" r:id="rId24"/>
    <p:sldId id="318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319" r:id="rId35"/>
    <p:sldId id="295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310" r:id="rId44"/>
    <p:sldId id="291" r:id="rId45"/>
    <p:sldId id="311" r:id="rId46"/>
    <p:sldId id="290" r:id="rId47"/>
    <p:sldId id="292" r:id="rId48"/>
    <p:sldId id="336" r:id="rId49"/>
    <p:sldId id="338" r:id="rId50"/>
    <p:sldId id="339" r:id="rId51"/>
    <p:sldId id="340" r:id="rId52"/>
    <p:sldId id="312" r:id="rId53"/>
    <p:sldId id="293" r:id="rId54"/>
    <p:sldId id="300" r:id="rId55"/>
    <p:sldId id="302" r:id="rId56"/>
    <p:sldId id="320" r:id="rId57"/>
    <p:sldId id="294" r:id="rId58"/>
    <p:sldId id="298" r:id="rId59"/>
    <p:sldId id="341" r:id="rId60"/>
    <p:sldId id="342" r:id="rId61"/>
    <p:sldId id="343" r:id="rId62"/>
    <p:sldId id="344" r:id="rId63"/>
    <p:sldId id="345" r:id="rId64"/>
    <p:sldId id="346" r:id="rId65"/>
    <p:sldId id="347" r:id="rId66"/>
    <p:sldId id="322" r:id="rId67"/>
    <p:sldId id="323" r:id="rId68"/>
    <p:sldId id="324" r:id="rId69"/>
    <p:sldId id="325" r:id="rId70"/>
    <p:sldId id="326" r:id="rId71"/>
    <p:sldId id="327" r:id="rId72"/>
    <p:sldId id="330" r:id="rId73"/>
    <p:sldId id="331" r:id="rId74"/>
    <p:sldId id="332" r:id="rId75"/>
    <p:sldId id="363" r:id="rId76"/>
    <p:sldId id="333" r:id="rId77"/>
    <p:sldId id="348" r:id="rId78"/>
    <p:sldId id="349" r:id="rId79"/>
    <p:sldId id="350" r:id="rId80"/>
    <p:sldId id="351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E872AC-EB7E-4E42-9E99-455560F1F87C}" v="53" dt="2023-03-01T12:34:52.3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2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97" Type="http://schemas.microsoft.com/office/2016/11/relationships/changesInfo" Target="changesInfos/changesInfo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viewProps" Target="viewProps.xml"/><Relationship Id="rId98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 Villiers, Ethan" userId="ae81c687-24e4-4aca-a68f-ec0701770c6b" providerId="ADAL" clId="{2AE872AC-EB7E-4E42-9E99-455560F1F87C}"/>
    <pc:docChg chg="undo custSel addSld modSld sldOrd">
      <pc:chgData name="De Villiers, Ethan" userId="ae81c687-24e4-4aca-a68f-ec0701770c6b" providerId="ADAL" clId="{2AE872AC-EB7E-4E42-9E99-455560F1F87C}" dt="2023-03-01T12:34:52.395" v="104" actId="1076"/>
      <pc:docMkLst>
        <pc:docMk/>
      </pc:docMkLst>
      <pc:sldChg chg="modSp mod">
        <pc:chgData name="De Villiers, Ethan" userId="ae81c687-24e4-4aca-a68f-ec0701770c6b" providerId="ADAL" clId="{2AE872AC-EB7E-4E42-9E99-455560F1F87C}" dt="2023-02-01T11:11:59.033" v="5" actId="20577"/>
        <pc:sldMkLst>
          <pc:docMk/>
          <pc:sldMk cId="1404312794" sldId="258"/>
        </pc:sldMkLst>
        <pc:spChg chg="mod">
          <ac:chgData name="De Villiers, Ethan" userId="ae81c687-24e4-4aca-a68f-ec0701770c6b" providerId="ADAL" clId="{2AE872AC-EB7E-4E42-9E99-455560F1F87C}" dt="2023-02-01T11:11:59.033" v="5" actId="20577"/>
          <ac:spMkLst>
            <pc:docMk/>
            <pc:sldMk cId="1404312794" sldId="258"/>
            <ac:spMk id="2" creationId="{00000000-0000-0000-0000-000000000000}"/>
          </ac:spMkLst>
        </pc:spChg>
      </pc:sldChg>
      <pc:sldChg chg="modSp mod">
        <pc:chgData name="De Villiers, Ethan" userId="ae81c687-24e4-4aca-a68f-ec0701770c6b" providerId="ADAL" clId="{2AE872AC-EB7E-4E42-9E99-455560F1F87C}" dt="2023-02-01T11:13:14.792" v="18" actId="20577"/>
        <pc:sldMkLst>
          <pc:docMk/>
          <pc:sldMk cId="162205570" sldId="260"/>
        </pc:sldMkLst>
        <pc:spChg chg="mod">
          <ac:chgData name="De Villiers, Ethan" userId="ae81c687-24e4-4aca-a68f-ec0701770c6b" providerId="ADAL" clId="{2AE872AC-EB7E-4E42-9E99-455560F1F87C}" dt="2023-02-01T11:13:14.792" v="18" actId="20577"/>
          <ac:spMkLst>
            <pc:docMk/>
            <pc:sldMk cId="162205570" sldId="260"/>
            <ac:spMk id="2" creationId="{00000000-0000-0000-0000-000000000000}"/>
          </ac:spMkLst>
        </pc:spChg>
      </pc:sldChg>
      <pc:sldChg chg="modSp mod ord">
        <pc:chgData name="De Villiers, Ethan" userId="ae81c687-24e4-4aca-a68f-ec0701770c6b" providerId="ADAL" clId="{2AE872AC-EB7E-4E42-9E99-455560F1F87C}" dt="2023-02-01T11:12:11.457" v="9" actId="20577"/>
        <pc:sldMkLst>
          <pc:docMk/>
          <pc:sldMk cId="3958024853" sldId="297"/>
        </pc:sldMkLst>
        <pc:spChg chg="mod">
          <ac:chgData name="De Villiers, Ethan" userId="ae81c687-24e4-4aca-a68f-ec0701770c6b" providerId="ADAL" clId="{2AE872AC-EB7E-4E42-9E99-455560F1F87C}" dt="2023-02-01T11:11:55.864" v="3" actId="20577"/>
          <ac:spMkLst>
            <pc:docMk/>
            <pc:sldMk cId="3958024853" sldId="297"/>
            <ac:spMk id="2" creationId="{00000000-0000-0000-0000-000000000000}"/>
          </ac:spMkLst>
        </pc:spChg>
        <pc:spChg chg="mod">
          <ac:chgData name="De Villiers, Ethan" userId="ae81c687-24e4-4aca-a68f-ec0701770c6b" providerId="ADAL" clId="{2AE872AC-EB7E-4E42-9E99-455560F1F87C}" dt="2023-02-01T11:12:11.457" v="9" actId="20577"/>
          <ac:spMkLst>
            <pc:docMk/>
            <pc:sldMk cId="3958024853" sldId="297"/>
            <ac:spMk id="3" creationId="{00000000-0000-0000-0000-000000000000}"/>
          </ac:spMkLst>
        </pc:spChg>
      </pc:sldChg>
      <pc:sldChg chg="modSp mod ord">
        <pc:chgData name="De Villiers, Ethan" userId="ae81c687-24e4-4aca-a68f-ec0701770c6b" providerId="ADAL" clId="{2AE872AC-EB7E-4E42-9E99-455560F1F87C}" dt="2023-02-01T11:13:08.453" v="14" actId="20577"/>
        <pc:sldMkLst>
          <pc:docMk/>
          <pc:sldMk cId="2504508680" sldId="303"/>
        </pc:sldMkLst>
        <pc:spChg chg="mod">
          <ac:chgData name="De Villiers, Ethan" userId="ae81c687-24e4-4aca-a68f-ec0701770c6b" providerId="ADAL" clId="{2AE872AC-EB7E-4E42-9E99-455560F1F87C}" dt="2023-02-01T11:13:08.453" v="14" actId="20577"/>
          <ac:spMkLst>
            <pc:docMk/>
            <pc:sldMk cId="2504508680" sldId="303"/>
            <ac:spMk id="2" creationId="{FD6627B2-2AD1-E832-F10F-3BA981199905}"/>
          </ac:spMkLst>
        </pc:spChg>
      </pc:sldChg>
      <pc:sldChg chg="modSp mod">
        <pc:chgData name="De Villiers, Ethan" userId="ae81c687-24e4-4aca-a68f-ec0701770c6b" providerId="ADAL" clId="{2AE872AC-EB7E-4E42-9E99-455560F1F87C}" dt="2023-02-01T11:13:11.846" v="16" actId="20577"/>
        <pc:sldMkLst>
          <pc:docMk/>
          <pc:sldMk cId="3877934450" sldId="304"/>
        </pc:sldMkLst>
        <pc:spChg chg="mod">
          <ac:chgData name="De Villiers, Ethan" userId="ae81c687-24e4-4aca-a68f-ec0701770c6b" providerId="ADAL" clId="{2AE872AC-EB7E-4E42-9E99-455560F1F87C}" dt="2023-02-01T11:13:11.846" v="16" actId="20577"/>
          <ac:spMkLst>
            <pc:docMk/>
            <pc:sldMk cId="3877934450" sldId="304"/>
            <ac:spMk id="2" creationId="{00000000-0000-0000-0000-000000000000}"/>
          </ac:spMkLst>
        </pc:spChg>
      </pc:sldChg>
      <pc:sldChg chg="modSp mod">
        <pc:chgData name="De Villiers, Ethan" userId="ae81c687-24e4-4aca-a68f-ec0701770c6b" providerId="ADAL" clId="{2AE872AC-EB7E-4E42-9E99-455560F1F87C}" dt="2023-02-01T11:13:31.924" v="23" actId="20577"/>
        <pc:sldMkLst>
          <pc:docMk/>
          <pc:sldMk cId="841911948" sldId="314"/>
        </pc:sldMkLst>
        <pc:spChg chg="mod">
          <ac:chgData name="De Villiers, Ethan" userId="ae81c687-24e4-4aca-a68f-ec0701770c6b" providerId="ADAL" clId="{2AE872AC-EB7E-4E42-9E99-455560F1F87C}" dt="2023-02-01T11:13:31.924" v="23" actId="20577"/>
          <ac:spMkLst>
            <pc:docMk/>
            <pc:sldMk cId="841911948" sldId="314"/>
            <ac:spMk id="3" creationId="{00000000-0000-0000-0000-000000000000}"/>
          </ac:spMkLst>
        </pc:spChg>
      </pc:sldChg>
      <pc:sldChg chg="modAnim">
        <pc:chgData name="De Villiers, Ethan" userId="ae81c687-24e4-4aca-a68f-ec0701770c6b" providerId="ADAL" clId="{2AE872AC-EB7E-4E42-9E99-455560F1F87C}" dt="2023-02-01T11:10:27.402" v="1"/>
        <pc:sldMkLst>
          <pc:docMk/>
          <pc:sldMk cId="2669421745" sldId="315"/>
        </pc:sldMkLst>
      </pc:sldChg>
      <pc:sldChg chg="addSp delSp modSp mod">
        <pc:chgData name="De Villiers, Ethan" userId="ae81c687-24e4-4aca-a68f-ec0701770c6b" providerId="ADAL" clId="{2AE872AC-EB7E-4E42-9E99-455560F1F87C}" dt="2023-03-01T10:42:22.967" v="84" actId="11529"/>
        <pc:sldMkLst>
          <pc:docMk/>
          <pc:sldMk cId="2011831749" sldId="333"/>
        </pc:sldMkLst>
        <pc:spChg chg="mod">
          <ac:chgData name="De Villiers, Ethan" userId="ae81c687-24e4-4aca-a68f-ec0701770c6b" providerId="ADAL" clId="{2AE872AC-EB7E-4E42-9E99-455560F1F87C}" dt="2023-03-01T10:41:37.934" v="42" actId="1076"/>
          <ac:spMkLst>
            <pc:docMk/>
            <pc:sldMk cId="2011831749" sldId="333"/>
            <ac:spMk id="4" creationId="{00000000-0000-0000-0000-000000000000}"/>
          </ac:spMkLst>
        </pc:spChg>
        <pc:spChg chg="add mod">
          <ac:chgData name="De Villiers, Ethan" userId="ae81c687-24e4-4aca-a68f-ec0701770c6b" providerId="ADAL" clId="{2AE872AC-EB7E-4E42-9E99-455560F1F87C}" dt="2023-03-01T10:41:59.603" v="82" actId="1076"/>
          <ac:spMkLst>
            <pc:docMk/>
            <pc:sldMk cId="2011831749" sldId="333"/>
            <ac:spMk id="9" creationId="{37A32F43-526B-81C5-273E-F70D148652CD}"/>
          </ac:spMkLst>
        </pc:spChg>
        <pc:spChg chg="add mod">
          <ac:chgData name="De Villiers, Ethan" userId="ae81c687-24e4-4aca-a68f-ec0701770c6b" providerId="ADAL" clId="{2AE872AC-EB7E-4E42-9E99-455560F1F87C}" dt="2023-03-01T10:41:57.017" v="81" actId="1076"/>
          <ac:spMkLst>
            <pc:docMk/>
            <pc:sldMk cId="2011831749" sldId="333"/>
            <ac:spMk id="10" creationId="{6B8D6134-3205-C9F3-A7F3-03D7FB5CB61A}"/>
          </ac:spMkLst>
        </pc:spChg>
        <pc:picChg chg="del">
          <ac:chgData name="De Villiers, Ethan" userId="ae81c687-24e4-4aca-a68f-ec0701770c6b" providerId="ADAL" clId="{2AE872AC-EB7E-4E42-9E99-455560F1F87C}" dt="2023-03-01T10:37:56.319" v="24" actId="478"/>
          <ac:picMkLst>
            <pc:docMk/>
            <pc:sldMk cId="2011831749" sldId="333"/>
            <ac:picMk id="2" creationId="{00000000-0000-0000-0000-000000000000}"/>
          </ac:picMkLst>
        </pc:picChg>
        <pc:picChg chg="add del mod">
          <ac:chgData name="De Villiers, Ethan" userId="ae81c687-24e4-4aca-a68f-ec0701770c6b" providerId="ADAL" clId="{2AE872AC-EB7E-4E42-9E99-455560F1F87C}" dt="2023-03-01T10:41:24.962" v="34" actId="478"/>
          <ac:picMkLst>
            <pc:docMk/>
            <pc:sldMk cId="2011831749" sldId="333"/>
            <ac:picMk id="6" creationId="{4FB40B71-95A2-6EA4-EB97-5A105779E6CD}"/>
          </ac:picMkLst>
        </pc:picChg>
        <pc:picChg chg="add mod">
          <ac:chgData name="De Villiers, Ethan" userId="ae81c687-24e4-4aca-a68f-ec0701770c6b" providerId="ADAL" clId="{2AE872AC-EB7E-4E42-9E99-455560F1F87C}" dt="2023-03-01T10:41:33.745" v="41" actId="167"/>
          <ac:picMkLst>
            <pc:docMk/>
            <pc:sldMk cId="2011831749" sldId="333"/>
            <ac:picMk id="8" creationId="{F1D71B57-A727-80ED-894A-5F1B426934B4}"/>
          </ac:picMkLst>
        </pc:picChg>
        <pc:cxnChg chg="add">
          <ac:chgData name="De Villiers, Ethan" userId="ae81c687-24e4-4aca-a68f-ec0701770c6b" providerId="ADAL" clId="{2AE872AC-EB7E-4E42-9E99-455560F1F87C}" dt="2023-03-01T10:42:14.289" v="83" actId="11529"/>
          <ac:cxnSpMkLst>
            <pc:docMk/>
            <pc:sldMk cId="2011831749" sldId="333"/>
            <ac:cxnSpMk id="12" creationId="{6E1CDCEF-2BCB-DE64-1E91-22FD62C0788A}"/>
          </ac:cxnSpMkLst>
        </pc:cxnChg>
        <pc:cxnChg chg="add">
          <ac:chgData name="De Villiers, Ethan" userId="ae81c687-24e4-4aca-a68f-ec0701770c6b" providerId="ADAL" clId="{2AE872AC-EB7E-4E42-9E99-455560F1F87C}" dt="2023-03-01T10:42:22.967" v="84" actId="11529"/>
          <ac:cxnSpMkLst>
            <pc:docMk/>
            <pc:sldMk cId="2011831749" sldId="333"/>
            <ac:cxnSpMk id="14" creationId="{D9AFDEE0-23F3-F18F-5021-0744471351A9}"/>
          </ac:cxnSpMkLst>
        </pc:cxnChg>
      </pc:sldChg>
      <pc:sldChg chg="addSp delSp modSp new mod">
        <pc:chgData name="De Villiers, Ethan" userId="ae81c687-24e4-4aca-a68f-ec0701770c6b" providerId="ADAL" clId="{2AE872AC-EB7E-4E42-9E99-455560F1F87C}" dt="2023-03-01T12:34:52.395" v="104" actId="1076"/>
        <pc:sldMkLst>
          <pc:docMk/>
          <pc:sldMk cId="4142764743" sldId="363"/>
        </pc:sldMkLst>
        <pc:spChg chg="add del">
          <ac:chgData name="De Villiers, Ethan" userId="ae81c687-24e4-4aca-a68f-ec0701770c6b" providerId="ADAL" clId="{2AE872AC-EB7E-4E42-9E99-455560F1F87C}" dt="2023-03-01T12:29:31.720" v="87" actId="22"/>
          <ac:spMkLst>
            <pc:docMk/>
            <pc:sldMk cId="4142764743" sldId="363"/>
            <ac:spMk id="3" creationId="{B52A10F2-6378-44BC-8374-0A5E007483FE}"/>
          </ac:spMkLst>
        </pc:spChg>
        <pc:spChg chg="add mod">
          <ac:chgData name="De Villiers, Ethan" userId="ae81c687-24e4-4aca-a68f-ec0701770c6b" providerId="ADAL" clId="{2AE872AC-EB7E-4E42-9E99-455560F1F87C}" dt="2023-03-01T12:34:33.809" v="100" actId="1076"/>
          <ac:spMkLst>
            <pc:docMk/>
            <pc:sldMk cId="4142764743" sldId="363"/>
            <ac:spMk id="5" creationId="{43387707-C35A-0BEF-B5CF-27B18DF3FFD8}"/>
          </ac:spMkLst>
        </pc:spChg>
        <pc:picChg chg="add mod">
          <ac:chgData name="De Villiers, Ethan" userId="ae81c687-24e4-4aca-a68f-ec0701770c6b" providerId="ADAL" clId="{2AE872AC-EB7E-4E42-9E99-455560F1F87C}" dt="2023-03-01T12:34:50.928" v="103" actId="14100"/>
          <ac:picMkLst>
            <pc:docMk/>
            <pc:sldMk cId="4142764743" sldId="363"/>
            <ac:picMk id="7" creationId="{865CD2B4-A1BB-D0FB-48A9-490F6AB00AD8}"/>
          </ac:picMkLst>
        </pc:picChg>
        <pc:picChg chg="add mod modCrop">
          <ac:chgData name="De Villiers, Ethan" userId="ae81c687-24e4-4aca-a68f-ec0701770c6b" providerId="ADAL" clId="{2AE872AC-EB7E-4E42-9E99-455560F1F87C}" dt="2023-03-01T12:34:52.395" v="104" actId="1076"/>
          <ac:picMkLst>
            <pc:docMk/>
            <pc:sldMk cId="4142764743" sldId="363"/>
            <ac:picMk id="9" creationId="{B30BFB90-2700-9C2A-2AAD-EAC34DACBDD4}"/>
          </ac:picMkLst>
        </pc:picChg>
      </pc:sldChg>
    </pc:docChg>
  </pc:docChgLst>
  <pc:docChgLst>
    <pc:chgData clId="Web-{744E86D2-096A-C0C6-218F-B0B760D08A5F}"/>
    <pc:docChg chg="modSld">
      <pc:chgData name="" userId="" providerId="" clId="Web-{744E86D2-096A-C0C6-218F-B0B760D08A5F}" dt="2023-02-01T10:03:42.724" v="1" actId="20577"/>
      <pc:docMkLst>
        <pc:docMk/>
      </pc:docMkLst>
      <pc:sldChg chg="modSp">
        <pc:chgData name="" userId="" providerId="" clId="Web-{744E86D2-096A-C0C6-218F-B0B760D08A5F}" dt="2023-02-01T10:03:42.724" v="1" actId="20577"/>
        <pc:sldMkLst>
          <pc:docMk/>
          <pc:sldMk cId="3958024853" sldId="297"/>
        </pc:sldMkLst>
        <pc:spChg chg="mod">
          <ac:chgData name="" userId="" providerId="" clId="Web-{744E86D2-096A-C0C6-218F-B0B760D08A5F}" dt="2023-02-01T10:03:42.724" v="1" actId="20577"/>
          <ac:spMkLst>
            <pc:docMk/>
            <pc:sldMk cId="3958024853" sldId="297"/>
            <ac:spMk id="3" creationId="{00000000-0000-0000-0000-000000000000}"/>
          </ac:spMkLst>
        </pc:spChg>
      </pc:sldChg>
    </pc:docChg>
  </pc:docChgLst>
  <pc:docChgLst>
    <pc:chgData name="De Villiers, Ethan" userId="S::ed546@exeter.ac.uk::ae81c687-24e4-4aca-a68f-ec0701770c6b" providerId="AD" clId="Web-{744E86D2-096A-C0C6-218F-B0B760D08A5F}"/>
    <pc:docChg chg="addSld delSld modSld">
      <pc:chgData name="De Villiers, Ethan" userId="S::ed546@exeter.ac.uk::ae81c687-24e4-4aca-a68f-ec0701770c6b" providerId="AD" clId="Web-{744E86D2-096A-C0C6-218F-B0B760D08A5F}" dt="2023-02-01T10:05:26.495" v="14"/>
      <pc:docMkLst>
        <pc:docMk/>
      </pc:docMkLst>
      <pc:sldChg chg="modSp">
        <pc:chgData name="De Villiers, Ethan" userId="S::ed546@exeter.ac.uk::ae81c687-24e4-4aca-a68f-ec0701770c6b" providerId="AD" clId="Web-{744E86D2-096A-C0C6-218F-B0B760D08A5F}" dt="2023-02-01T10:04:37.180" v="12" actId="20577"/>
        <pc:sldMkLst>
          <pc:docMk/>
          <pc:sldMk cId="3958024853" sldId="297"/>
        </pc:sldMkLst>
        <pc:spChg chg="mod">
          <ac:chgData name="De Villiers, Ethan" userId="S::ed546@exeter.ac.uk::ae81c687-24e4-4aca-a68f-ec0701770c6b" providerId="AD" clId="Web-{744E86D2-096A-C0C6-218F-B0B760D08A5F}" dt="2023-02-01T10:04:37.180" v="12" actId="20577"/>
          <ac:spMkLst>
            <pc:docMk/>
            <pc:sldMk cId="3958024853" sldId="297"/>
            <ac:spMk id="3" creationId="{00000000-0000-0000-0000-000000000000}"/>
          </ac:spMkLst>
        </pc:spChg>
      </pc:sldChg>
      <pc:sldChg chg="new del">
        <pc:chgData name="De Villiers, Ethan" userId="S::ed546@exeter.ac.uk::ae81c687-24e4-4aca-a68f-ec0701770c6b" providerId="AD" clId="Web-{744E86D2-096A-C0C6-218F-B0B760D08A5F}" dt="2023-02-01T10:05:26.495" v="14"/>
        <pc:sldMkLst>
          <pc:docMk/>
          <pc:sldMk cId="636304815" sldId="33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6ADFA-A1B1-4646-9145-25E381F8D766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29BA8-36DE-45D0-AF33-E15628FB11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904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188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Changes are now in the repository on</a:t>
            </a:r>
            <a:r>
              <a:rPr lang="de-DE" baseline="0"/>
              <a:t> GitHuB and can be pulled by the other team members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000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Pull changes and merge them with their local changes.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511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err="1"/>
              <a:t>Some</a:t>
            </a:r>
            <a:r>
              <a:rPr lang="de-DE" b="1"/>
              <a:t> </a:t>
            </a:r>
            <a:r>
              <a:rPr lang="de-DE" b="1" err="1"/>
              <a:t>Ressources</a:t>
            </a:r>
            <a:r>
              <a:rPr lang="de-DE" b="1"/>
              <a:t>:</a:t>
            </a:r>
          </a:p>
          <a:p>
            <a:r>
              <a:rPr lang="en-GB"/>
              <a:t>https://</a:t>
            </a:r>
            <a:r>
              <a:rPr lang="en-GB" err="1"/>
              <a:t>www.atlassian.com</a:t>
            </a:r>
            <a:r>
              <a:rPr lang="en-GB"/>
              <a:t>/git/tutorials</a:t>
            </a:r>
          </a:p>
          <a:p>
            <a:r>
              <a:rPr lang="en-GB"/>
              <a:t>https://</a:t>
            </a:r>
            <a:r>
              <a:rPr lang="en-GB" err="1"/>
              <a:t>www.youtube.com</a:t>
            </a:r>
            <a:r>
              <a:rPr lang="en-GB"/>
              <a:t>/</a:t>
            </a:r>
            <a:r>
              <a:rPr lang="en-GB" err="1"/>
              <a:t>watch?v</a:t>
            </a:r>
            <a:r>
              <a:rPr lang="en-GB"/>
              <a:t>=AMzIPsp5dGg</a:t>
            </a:r>
          </a:p>
          <a:p>
            <a:endParaRPr lang="en-GB"/>
          </a:p>
          <a:p>
            <a:endParaRPr lang="en-US" sz="1200" b="1"/>
          </a:p>
          <a:p>
            <a:r>
              <a:rPr lang="en-US" sz="1200"/>
              <a:t>Copies of the master branch which can be worked on independently and can be merged back into the master branch after completion (more later)</a:t>
            </a:r>
            <a:endParaRPr lang="en-GB" sz="1200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152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err="1"/>
              <a:t>Some</a:t>
            </a:r>
            <a:r>
              <a:rPr lang="de-DE" b="1"/>
              <a:t> </a:t>
            </a:r>
            <a:r>
              <a:rPr lang="de-DE" b="1" err="1"/>
              <a:t>Ressources</a:t>
            </a:r>
            <a:r>
              <a:rPr lang="de-DE" b="1"/>
              <a:t>:</a:t>
            </a:r>
          </a:p>
          <a:p>
            <a:r>
              <a:rPr lang="en-GB"/>
              <a:t>https://</a:t>
            </a:r>
            <a:r>
              <a:rPr lang="en-GB" err="1"/>
              <a:t>www.atlassian.com</a:t>
            </a:r>
            <a:r>
              <a:rPr lang="en-GB"/>
              <a:t>/git/tutorials</a:t>
            </a:r>
          </a:p>
          <a:p>
            <a:r>
              <a:rPr lang="en-GB"/>
              <a:t>https://</a:t>
            </a:r>
            <a:r>
              <a:rPr lang="en-GB" err="1"/>
              <a:t>www.youtube.com</a:t>
            </a:r>
            <a:r>
              <a:rPr lang="en-GB"/>
              <a:t>/</a:t>
            </a:r>
            <a:r>
              <a:rPr lang="en-GB" err="1"/>
              <a:t>watch?v</a:t>
            </a:r>
            <a:r>
              <a:rPr lang="en-GB"/>
              <a:t>=AMzIPsp5dGg</a:t>
            </a:r>
          </a:p>
          <a:p>
            <a:endParaRPr lang="en-GB"/>
          </a:p>
          <a:p>
            <a:r>
              <a:rPr lang="en-US" sz="1200"/>
              <a:t>Combining commits e.g., multiple branches to one branch or changes from multiple members of the teams into one document (there are different ways of merging, </a:t>
            </a:r>
            <a:r>
              <a:rPr lang="en-US" sz="1200" err="1"/>
              <a:t>eg.</a:t>
            </a:r>
            <a:r>
              <a:rPr lang="en-US" sz="1200"/>
              <a:t>: fast forward merging and three way merging)</a:t>
            </a:r>
          </a:p>
          <a:p>
            <a:endParaRPr lang="en-US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Emerges for example if two team members alter the same line in one document in a different way. These have to be solved manually.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Let you tell others about changes you've pushed to a branch in a repository on GitHub. Once a pull request is opened, you can discuss and review the potential changes with collaborators and add follow-up commits before your changes are merged into the base branch.</a:t>
            </a:r>
            <a:endParaRPr lang="en-US" sz="1200" b="1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248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/>
              <a:t>Figure source: </a:t>
            </a:r>
            <a:r>
              <a:rPr lang="en-GB"/>
              <a:t>https://build5nines.com/introduction-to-git-version-control-workflow/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150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/>
              <a:t>Some Ressources:</a:t>
            </a:r>
          </a:p>
          <a:p>
            <a:r>
              <a:rPr lang="de-DE" b="0"/>
              <a:t>http://www.differencebetween.net/technology/difference-between-github-repository-and-project/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51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/>
              <a:t>This is the moment when we can show them the change history and the changes in the document </a:t>
            </a:r>
          </a:p>
          <a:p>
            <a:endParaRPr lang="en-GB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Make some more changes in your R code by yourself, commit and push them and have a look at the change history on your Git Hub repository 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7703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/>
              <a:t>This is the moment when we can show them the change history and the changes in the document </a:t>
            </a:r>
          </a:p>
          <a:p>
            <a:endParaRPr lang="en-GB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Make some more changes in your R code by yourself, commit and push them and have a look at the change history on your Git Hub repository 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300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589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/>
              <a:t>This is the moment when we can show them the change history and the changes in the document </a:t>
            </a:r>
          </a:p>
          <a:p>
            <a:endParaRPr lang="en-GB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Make some more changes in your R code by yourself, commit and push them and have a look at the change history on your Git Hub repository 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455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/>
              <a:t>Git:</a:t>
            </a:r>
            <a:r>
              <a:rPr lang="en-GB"/>
              <a:t> version control system, installed on your</a:t>
            </a:r>
            <a:r>
              <a:rPr lang="en-GB" baseline="0"/>
              <a:t> computer </a:t>
            </a:r>
            <a:endParaRPr lang="en-GB"/>
          </a:p>
          <a:p>
            <a:r>
              <a:rPr lang="en-GB" b="1"/>
              <a:t>Git</a:t>
            </a:r>
            <a:r>
              <a:rPr lang="en-GB" b="1" baseline="0"/>
              <a:t> Hub: </a:t>
            </a:r>
            <a:r>
              <a:rPr lang="en-GB" baseline="0"/>
              <a:t>Git repository hosting service, cloud based, to store your projects and collaborate</a:t>
            </a:r>
          </a:p>
          <a:p>
            <a:r>
              <a:rPr lang="en-GB" b="1" baseline="0"/>
              <a:t>Git, Desktop, Git and </a:t>
            </a:r>
            <a:r>
              <a:rPr lang="en-GB" b="1" baseline="0" err="1"/>
              <a:t>Rstudio</a:t>
            </a:r>
            <a:r>
              <a:rPr lang="en-GB" b="1" baseline="0"/>
              <a:t> and Git Tortoise: </a:t>
            </a:r>
            <a:r>
              <a:rPr lang="en-GB" baseline="0"/>
              <a:t>Third party software that will help you to connect your local projects/ files on your computer to git Hub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5014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306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We are not going</a:t>
            </a:r>
            <a:r>
              <a:rPr lang="en-GB" baseline="0"/>
              <a:t> to dive deeper into projects now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6740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1613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2. </a:t>
            </a:r>
            <a:r>
              <a:rPr lang="en-GB"/>
              <a:t>Create a "repository" (project) with the got hosting tool (GitHub)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3814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5792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4383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Changes are not yet in the repository on GitHub</a:t>
            </a:r>
            <a:r>
              <a:rPr lang="de-DE" baseline="0"/>
              <a:t> but are secured. 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1571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Changes are now in the repository on</a:t>
            </a:r>
            <a:r>
              <a:rPr lang="de-DE" baseline="0"/>
              <a:t> GitHuB and can be pulled by the other team members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5807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Pull changes and merge them with their local changes.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3131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I pulled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15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/>
              <a:t>Here we can show them your personal Git hub account to explain them:</a:t>
            </a:r>
          </a:p>
          <a:p>
            <a:r>
              <a:rPr lang="en-GB" i="1"/>
              <a:t>Taps in the profile section: Overview, Repositories, Projects, Packages, Star</a:t>
            </a:r>
          </a:p>
          <a:p>
            <a:r>
              <a:rPr lang="en-GB" i="1"/>
              <a:t>Look into repositories: </a:t>
            </a:r>
          </a:p>
          <a:p>
            <a:pPr lvl="1"/>
            <a:r>
              <a:rPr lang="en-GB" i="1"/>
              <a:t>Repositories are projects </a:t>
            </a:r>
          </a:p>
          <a:p>
            <a:pPr lvl="1"/>
            <a:r>
              <a:rPr lang="en-GB" i="1"/>
              <a:t>You have the option of private and public repositories </a:t>
            </a:r>
          </a:p>
          <a:p>
            <a:pPr lvl="1"/>
            <a:r>
              <a:rPr lang="en-GB" i="1"/>
              <a:t>These can be shared with collaborators or made public and linked to a paper for supplemental material in a publication 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7721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Both changes ae in here</a:t>
            </a:r>
            <a:r>
              <a:rPr lang="en-GB">
                <a:sym typeface="Wingdings" panose="05000000000000000000" pitchFamily="2" charset="2"/>
              </a:rPr>
              <a:t> we have to manually resolve this and commit/pull it again to the repo on git hub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29BA8-36DE-45D0-AF33-E15628FB1171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510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437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752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2. </a:t>
            </a:r>
            <a:r>
              <a:rPr lang="en-GB"/>
              <a:t>Create a "repository" (project) with the got hosting tool (GitHub)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475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801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1. Get an account for</a:t>
            </a:r>
            <a:r>
              <a:rPr lang="de-DE" baseline="0"/>
              <a:t> an git hosting tool like github to get started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58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Changes are not yet in the repository on GitHub</a:t>
            </a:r>
            <a:r>
              <a:rPr lang="de-DE" baseline="0"/>
              <a:t> but are secured. 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3E96B-F96B-454A-A0F9-1D081CE32EE9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751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89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53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847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43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97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830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10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06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21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24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170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913BA-9E25-42B1-84A6-1AC2ED0D8A97}" type="datetimeFigureOut">
              <a:rPr lang="en-GB" smtClean="0"/>
              <a:t>01/03/2023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33861-1945-4D5A-87DF-2A8F8AB14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744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indows&#160;https:/gitforwindow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lab.com/ee/user/project/repository/push_rules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Git Hub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01.02.2023</a:t>
            </a:r>
          </a:p>
          <a:p>
            <a:r>
              <a:rPr lang="en-GB">
                <a:solidFill>
                  <a:srgbClr val="0070C0"/>
                </a:solidFill>
              </a:rPr>
              <a:t>Laura Güdemann, Ethan De Villiers</a:t>
            </a:r>
          </a:p>
        </p:txBody>
      </p:sp>
    </p:spTree>
    <p:extLst>
      <p:ext uri="{BB962C8B-B14F-4D97-AF65-F5344CB8AC3E}">
        <p14:creationId xmlns:p14="http://schemas.microsoft.com/office/powerpoint/2010/main" val="2171459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4: Uploading files manually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2093"/>
            <a:ext cx="10515600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GB">
                <a:cs typeface="Calibri"/>
              </a:rPr>
              <a:t>You can manually upload files directly using GitHub at any point in time</a:t>
            </a:r>
          </a:p>
          <a:p>
            <a:pPr lvl="1"/>
            <a:r>
              <a:rPr lang="en-GB">
                <a:cs typeface="Calibri"/>
              </a:rPr>
              <a:t>Not just upon creating a new repository!</a:t>
            </a:r>
          </a:p>
          <a:p>
            <a:pPr marL="0" indent="0">
              <a:buNone/>
            </a:pPr>
            <a:endParaRPr lang="en-GB"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>
                <a:cs typeface="Calibri"/>
              </a:rPr>
              <a:t>On the repository you have just created, click “upload files”</a:t>
            </a:r>
          </a:p>
          <a:p>
            <a:pPr marL="514350" indent="-514350">
              <a:buFont typeface="+mj-lt"/>
              <a:buAutoNum type="arabicPeriod"/>
            </a:pPr>
            <a:r>
              <a:rPr lang="en-GB">
                <a:cs typeface="Calibri"/>
              </a:rPr>
              <a:t>Click on “choose your files” and select the “</a:t>
            </a:r>
            <a:r>
              <a:rPr lang="en-GB" err="1">
                <a:cs typeface="Calibri"/>
              </a:rPr>
              <a:t>README.md</a:t>
            </a:r>
            <a:r>
              <a:rPr lang="en-GB">
                <a:cs typeface="Calibri"/>
              </a:rPr>
              <a:t>” file that was provided with this 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>
                <a:cs typeface="Calibri"/>
              </a:rPr>
              <a:t>Write a brief summary of our changes:</a:t>
            </a:r>
          </a:p>
          <a:p>
            <a:pPr lvl="1"/>
            <a:r>
              <a:rPr lang="en-GB">
                <a:cs typeface="Calibri"/>
              </a:rPr>
              <a:t>“Uploaded </a:t>
            </a:r>
            <a:r>
              <a:rPr lang="en-GB" err="1">
                <a:cs typeface="Calibri"/>
              </a:rPr>
              <a:t>README.md</a:t>
            </a:r>
            <a:r>
              <a:rPr lang="en-GB">
                <a:cs typeface="Calibri"/>
              </a:rPr>
              <a:t>!”</a:t>
            </a:r>
          </a:p>
          <a:p>
            <a:pPr marL="514350" indent="-514350">
              <a:buFont typeface="+mj-lt"/>
              <a:buAutoNum type="arabicPeriod"/>
            </a:pPr>
            <a:r>
              <a:rPr lang="en-GB">
                <a:cs typeface="Calibri"/>
              </a:rPr>
              <a:t>Click “Commit changes”</a:t>
            </a:r>
          </a:p>
          <a:p>
            <a:pPr marL="514350" indent="-514350">
              <a:buFont typeface="+mj-lt"/>
              <a:buAutoNum type="arabicPeriod"/>
            </a:pPr>
            <a:r>
              <a:rPr lang="en-GB">
                <a:cs typeface="Calibri"/>
              </a:rPr>
              <a:t>Your file should now be visible on the repository!</a:t>
            </a:r>
          </a:p>
          <a:p>
            <a:pPr marL="514350" indent="-514350">
              <a:buFont typeface="+mj-lt"/>
              <a:buAutoNum type="arabicPeriod"/>
            </a:pPr>
            <a:endParaRPr lang="en-GB">
              <a:cs typeface="Calibri"/>
            </a:endParaRPr>
          </a:p>
          <a:p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7934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8C2F568-3EA9-6D8D-C1F1-DE54F86D733E}"/>
              </a:ext>
            </a:extLst>
          </p:cNvPr>
          <p:cNvGrpSpPr/>
          <p:nvPr/>
        </p:nvGrpSpPr>
        <p:grpSpPr>
          <a:xfrm>
            <a:off x="1278432" y="270944"/>
            <a:ext cx="9635136" cy="6316111"/>
            <a:chOff x="5359400" y="2052220"/>
            <a:chExt cx="6832600" cy="48057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082DF94-8BF3-4E1B-420D-DB1CD6B68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9400" y="2052220"/>
              <a:ext cx="6832600" cy="480578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3923180-C7F5-4A7E-9C85-FBF23794749A}"/>
                </a:ext>
              </a:extLst>
            </p:cNvPr>
            <p:cNvSpPr/>
            <p:nvPr/>
          </p:nvSpPr>
          <p:spPr>
            <a:xfrm>
              <a:off x="7188200" y="2705100"/>
              <a:ext cx="1193800" cy="152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35328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43876-B35C-F0E6-48C5-3C2E4D3CB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745" y="0"/>
            <a:ext cx="7190509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86567EA-C9F6-1AB8-38EA-C76297FCDA49}"/>
              </a:ext>
            </a:extLst>
          </p:cNvPr>
          <p:cNvCxnSpPr>
            <a:cxnSpLocks/>
          </p:cNvCxnSpPr>
          <p:nvPr/>
        </p:nvCxnSpPr>
        <p:spPr>
          <a:xfrm flipH="1">
            <a:off x="3806763" y="2818151"/>
            <a:ext cx="1604686" cy="4661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5E732CB-C86C-0580-771D-0D42EAA50374}"/>
              </a:ext>
            </a:extLst>
          </p:cNvPr>
          <p:cNvCxnSpPr>
            <a:cxnSpLocks/>
          </p:cNvCxnSpPr>
          <p:nvPr/>
        </p:nvCxnSpPr>
        <p:spPr>
          <a:xfrm flipH="1">
            <a:off x="4513809" y="5481490"/>
            <a:ext cx="2694689" cy="9491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76DD03-EE78-1762-A390-9EFA441D37D3}"/>
              </a:ext>
            </a:extLst>
          </p:cNvPr>
          <p:cNvCxnSpPr>
            <a:cxnSpLocks/>
          </p:cNvCxnSpPr>
          <p:nvPr/>
        </p:nvCxnSpPr>
        <p:spPr>
          <a:xfrm flipH="1">
            <a:off x="4898242" y="4055021"/>
            <a:ext cx="962912" cy="2962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FF275E-01ED-A0E4-D5B6-F86AFEB916A9}"/>
              </a:ext>
            </a:extLst>
          </p:cNvPr>
          <p:cNvCxnSpPr>
            <a:cxnSpLocks/>
          </p:cNvCxnSpPr>
          <p:nvPr/>
        </p:nvCxnSpPr>
        <p:spPr>
          <a:xfrm flipH="1" flipV="1">
            <a:off x="6805534" y="2185727"/>
            <a:ext cx="1153286" cy="3185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84D110C-5DEA-0420-ECD1-ED97E0E68C44}"/>
              </a:ext>
            </a:extLst>
          </p:cNvPr>
          <p:cNvSpPr txBox="1"/>
          <p:nvPr/>
        </p:nvSpPr>
        <p:spPr>
          <a:xfrm>
            <a:off x="7958820" y="2297174"/>
            <a:ext cx="15824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>
                <a:solidFill>
                  <a:srgbClr val="FF0000"/>
                </a:solidFill>
              </a:rPr>
              <a:t>Upload Files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F4D468-6556-A25A-72B5-A7774B8F1FC4}"/>
              </a:ext>
            </a:extLst>
          </p:cNvPr>
          <p:cNvSpPr txBox="1"/>
          <p:nvPr/>
        </p:nvSpPr>
        <p:spPr>
          <a:xfrm>
            <a:off x="5477749" y="2613073"/>
            <a:ext cx="22701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>
                <a:solidFill>
                  <a:srgbClr val="FF0000"/>
                </a:solidFill>
              </a:rPr>
              <a:t>See uploaded files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07D6CA-55BA-B32B-7BD3-C87E3339F57A}"/>
              </a:ext>
            </a:extLst>
          </p:cNvPr>
          <p:cNvSpPr txBox="1"/>
          <p:nvPr/>
        </p:nvSpPr>
        <p:spPr>
          <a:xfrm>
            <a:off x="5886137" y="3872975"/>
            <a:ext cx="24890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>
                <a:solidFill>
                  <a:srgbClr val="FF0000"/>
                </a:solidFill>
              </a:rPr>
              <a:t>Summarise Changes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CB84B-8D5F-0416-DF4B-19C008B2510E}"/>
              </a:ext>
            </a:extLst>
          </p:cNvPr>
          <p:cNvSpPr txBox="1"/>
          <p:nvPr/>
        </p:nvSpPr>
        <p:spPr>
          <a:xfrm>
            <a:off x="5861153" y="5074579"/>
            <a:ext cx="36336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>
                <a:solidFill>
                  <a:srgbClr val="FF0000"/>
                </a:solidFill>
              </a:rPr>
              <a:t>Commit changes to repository</a:t>
            </a:r>
          </a:p>
        </p:txBody>
      </p:sp>
    </p:spTree>
    <p:extLst>
      <p:ext uri="{BB962C8B-B14F-4D97-AF65-F5344CB8AC3E}">
        <p14:creationId xmlns:p14="http://schemas.microsoft.com/office/powerpoint/2010/main" val="2677307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A287BF-26B8-0512-B496-7DF2170AA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39171"/>
            <a:ext cx="7772400" cy="637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77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627B2-2AD1-E832-F10F-3BA981199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  <a:ea typeface="+mj-lt"/>
                <a:cs typeface="+mj-lt"/>
              </a:rPr>
              <a:t>Task 5: Configuring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CAE0F-EA37-B41D-003C-849BCE6D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0948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err="1">
                <a:cs typeface="Calibri"/>
              </a:rPr>
              <a:t>Git</a:t>
            </a:r>
            <a:r>
              <a:rPr lang="en-US">
                <a:cs typeface="Calibri"/>
              </a:rPr>
              <a:t> needs to verify your identity before you can make changes to GitHub</a:t>
            </a:r>
          </a:p>
          <a:p>
            <a:r>
              <a:rPr lang="en-US">
                <a:cs typeface="Calibri"/>
              </a:rPr>
              <a:t>Security measure, otherwise anyone can change anything!</a:t>
            </a:r>
          </a:p>
          <a:p>
            <a:endParaRPr lang="en-US">
              <a:cs typeface="Calibri"/>
            </a:endParaRPr>
          </a:p>
          <a:p>
            <a:pPr marL="514350" indent="-514350">
              <a:buAutoNum type="arabicPeriod"/>
            </a:pPr>
            <a:r>
              <a:rPr lang="en-US">
                <a:cs typeface="Calibri"/>
              </a:rPr>
              <a:t>Open Command Prompt</a:t>
            </a:r>
          </a:p>
          <a:p>
            <a:pPr marL="514350" indent="-514350">
              <a:buAutoNum type="arabicPeriod"/>
            </a:pPr>
            <a:r>
              <a:rPr lang="en-US">
                <a:cs typeface="Calibri"/>
              </a:rPr>
              <a:t>Ensure </a:t>
            </a:r>
            <a:r>
              <a:rPr lang="en-US" err="1">
                <a:cs typeface="Calibri"/>
              </a:rPr>
              <a:t>Git</a:t>
            </a:r>
            <a:r>
              <a:rPr lang="en-US">
                <a:cs typeface="Calibri"/>
              </a:rPr>
              <a:t> is installed with command:</a:t>
            </a:r>
          </a:p>
          <a:p>
            <a:pPr marL="457200" lvl="1" indent="0">
              <a:buNone/>
            </a:pPr>
            <a:r>
              <a:rPr lang="en-US" err="1">
                <a:cs typeface="Calibri"/>
              </a:rPr>
              <a:t>git</a:t>
            </a:r>
            <a:r>
              <a:rPr lang="en-US">
                <a:cs typeface="Calibri"/>
              </a:rPr>
              <a:t> --version</a:t>
            </a:r>
          </a:p>
          <a:p>
            <a:pPr marL="457200" indent="-457200">
              <a:buAutoNum type="arabicPeriod"/>
            </a:pPr>
            <a:r>
              <a:rPr lang="en-US">
                <a:cs typeface="Calibri"/>
              </a:rPr>
              <a:t>Use GitHub email and username to sign into</a:t>
            </a:r>
            <a:br>
              <a:rPr lang="en-US">
                <a:cs typeface="Calibri"/>
              </a:rPr>
            </a:br>
            <a:r>
              <a:rPr lang="en-US" err="1">
                <a:cs typeface="Calibri"/>
              </a:rPr>
              <a:t>Git</a:t>
            </a:r>
            <a:r>
              <a:rPr lang="en-US">
                <a:cs typeface="Calibri"/>
              </a:rPr>
              <a:t> with following commands</a:t>
            </a:r>
          </a:p>
          <a:p>
            <a:pPr marL="457200" lvl="1" indent="0">
              <a:buNone/>
            </a:pPr>
            <a:r>
              <a:rPr lang="en-US" err="1">
                <a:ea typeface="+mn-lt"/>
                <a:cs typeface="+mn-lt"/>
              </a:rPr>
              <a:t>git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config</a:t>
            </a:r>
            <a:r>
              <a:rPr lang="en-US">
                <a:ea typeface="+mn-lt"/>
                <a:cs typeface="+mn-lt"/>
              </a:rPr>
              <a:t> --global user.name "[username]"
</a:t>
            </a:r>
            <a:r>
              <a:rPr lang="en-US" err="1">
                <a:ea typeface="+mn-lt"/>
                <a:cs typeface="+mn-lt"/>
              </a:rPr>
              <a:t>git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config</a:t>
            </a:r>
            <a:r>
              <a:rPr lang="en-US">
                <a:ea typeface="+mn-lt"/>
                <a:cs typeface="+mn-lt"/>
              </a:rPr>
              <a:t> --global </a:t>
            </a:r>
            <a:r>
              <a:rPr lang="en-US" err="1">
                <a:ea typeface="+mn-lt"/>
                <a:cs typeface="+mn-lt"/>
              </a:rPr>
              <a:t>user.email</a:t>
            </a:r>
            <a:r>
              <a:rPr lang="en-US">
                <a:ea typeface="+mn-lt"/>
                <a:cs typeface="+mn-lt"/>
              </a:rPr>
              <a:t> "[email]"</a:t>
            </a:r>
            <a:endParaRPr lang="en-US"/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174" y="3521034"/>
            <a:ext cx="3571481" cy="207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508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175" t="29142" r="32063" b="32442"/>
          <a:stretch/>
        </p:blipFill>
        <p:spPr>
          <a:xfrm>
            <a:off x="771964" y="3413377"/>
            <a:ext cx="6872786" cy="289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6: Connect your repository to R 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/>
              <a:t>We will now connect your new repository to R Studio and create a local clone of this project to work in on your computer</a:t>
            </a:r>
          </a:p>
          <a:p>
            <a:r>
              <a:rPr lang="en-GB" sz="1800"/>
              <a:t>You will nee the https link of your project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782521-E565-1B9C-1E1F-8F2AA60818D5}"/>
              </a:ext>
            </a:extLst>
          </p:cNvPr>
          <p:cNvCxnSpPr>
            <a:cxnSpLocks/>
          </p:cNvCxnSpPr>
          <p:nvPr/>
        </p:nvCxnSpPr>
        <p:spPr>
          <a:xfrm flipH="1" flipV="1">
            <a:off x="7372143" y="3656952"/>
            <a:ext cx="1396887" cy="6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792980" y="4733170"/>
            <a:ext cx="288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Click this button to copy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0F293C-9B7C-B60B-9D6E-1216E19EAF6E}"/>
              </a:ext>
            </a:extLst>
          </p:cNvPr>
          <p:cNvSpPr txBox="1"/>
          <p:nvPr/>
        </p:nvSpPr>
        <p:spPr>
          <a:xfrm>
            <a:off x="8792980" y="3381710"/>
            <a:ext cx="288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Click this Button to open dropdown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782521-E565-1B9C-1E1F-8F2AA60818D5}"/>
              </a:ext>
            </a:extLst>
          </p:cNvPr>
          <p:cNvCxnSpPr>
            <a:cxnSpLocks/>
          </p:cNvCxnSpPr>
          <p:nvPr/>
        </p:nvCxnSpPr>
        <p:spPr>
          <a:xfrm flipH="1" flipV="1">
            <a:off x="7372142" y="4968062"/>
            <a:ext cx="1396887" cy="6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7710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134" y="0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Create a project in R 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6625"/>
            <a:ext cx="10515600" cy="4640338"/>
          </a:xfrm>
        </p:spPr>
        <p:txBody>
          <a:bodyPr>
            <a:normAutofit/>
          </a:bodyPr>
          <a:lstStyle/>
          <a:p>
            <a:r>
              <a:rPr lang="en-GB" sz="1800"/>
              <a:t>Create a new project in R Studio (right upper corner)</a:t>
            </a:r>
          </a:p>
          <a:p>
            <a:endParaRPr lang="en-GB" sz="1800"/>
          </a:p>
          <a:p>
            <a:endParaRPr lang="en-GB" sz="1800"/>
          </a:p>
          <a:p>
            <a:endParaRPr lang="en-GB" sz="1800"/>
          </a:p>
          <a:p>
            <a:r>
              <a:rPr lang="en-GB" sz="1800"/>
              <a:t>Click on “new directory”</a:t>
            </a:r>
          </a:p>
          <a:p>
            <a:endParaRPr lang="en-GB" sz="1800"/>
          </a:p>
          <a:p>
            <a:endParaRPr lang="en-GB" sz="1800"/>
          </a:p>
          <a:p>
            <a:endParaRPr lang="en-GB" sz="1800"/>
          </a:p>
          <a:p>
            <a:endParaRPr lang="en-GB" sz="1800"/>
          </a:p>
          <a:p>
            <a:endParaRPr lang="en-GB" sz="1800"/>
          </a:p>
          <a:p>
            <a:r>
              <a:rPr lang="en-GB" sz="1800"/>
              <a:t>And then click “clone a project from a Git repository”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247466" y="1159262"/>
            <a:ext cx="2451892" cy="1834282"/>
            <a:chOff x="485462" y="2095187"/>
            <a:chExt cx="3761362" cy="25486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79433" t="4582" b="69689"/>
            <a:stretch/>
          </p:blipFill>
          <p:spPr>
            <a:xfrm>
              <a:off x="485462" y="2095187"/>
              <a:ext cx="3761362" cy="2548647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417591" y="2095187"/>
              <a:ext cx="2829233" cy="69129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2686" t="28808" r="33009" b="25384"/>
          <a:stretch/>
        </p:blipFill>
        <p:spPr>
          <a:xfrm>
            <a:off x="3699932" y="2550727"/>
            <a:ext cx="2836333" cy="205165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67327" y="3759400"/>
            <a:ext cx="3501541" cy="691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32546" t="28889" r="32500" b="25043"/>
          <a:stretch/>
        </p:blipFill>
        <p:spPr>
          <a:xfrm>
            <a:off x="6634612" y="4746096"/>
            <a:ext cx="2941186" cy="209973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406860" y="5070411"/>
            <a:ext cx="3501541" cy="691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213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28134" y="0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Create a project in R Studio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732" t="29145" r="32777" b="25470"/>
          <a:stretch/>
        </p:blipFill>
        <p:spPr>
          <a:xfrm>
            <a:off x="838200" y="1261532"/>
            <a:ext cx="6307668" cy="4495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2632" y="2448595"/>
            <a:ext cx="4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Enter the https link from the repository you want to clone</a:t>
            </a:r>
          </a:p>
        </p:txBody>
      </p:sp>
      <p:sp>
        <p:nvSpPr>
          <p:cNvPr id="7" name="Right Arrow 6"/>
          <p:cNvSpPr/>
          <p:nvPr/>
        </p:nvSpPr>
        <p:spPr>
          <a:xfrm rot="10800000">
            <a:off x="6426041" y="2635236"/>
            <a:ext cx="1096591" cy="27305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7459212" y="3192503"/>
            <a:ext cx="4567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Cloning will create a new folder on you computer. We recommend to give it the same name as the Git repository</a:t>
            </a:r>
          </a:p>
        </p:txBody>
      </p:sp>
      <p:sp>
        <p:nvSpPr>
          <p:cNvPr id="9" name="Right Arrow 8"/>
          <p:cNvSpPr/>
          <p:nvPr/>
        </p:nvSpPr>
        <p:spPr>
          <a:xfrm rot="10800000">
            <a:off x="6362621" y="3281567"/>
            <a:ext cx="1096591" cy="27305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7459212" y="4254333"/>
            <a:ext cx="4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Decide where on your computer you want to clone the project</a:t>
            </a:r>
          </a:p>
        </p:txBody>
      </p:sp>
      <p:sp>
        <p:nvSpPr>
          <p:cNvPr id="11" name="Right Arrow 10"/>
          <p:cNvSpPr/>
          <p:nvPr/>
        </p:nvSpPr>
        <p:spPr>
          <a:xfrm rot="12177858">
            <a:off x="6386699" y="4271382"/>
            <a:ext cx="948654" cy="35492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ight Arrow 11"/>
          <p:cNvSpPr/>
          <p:nvPr/>
        </p:nvSpPr>
        <p:spPr>
          <a:xfrm rot="13385812">
            <a:off x="5401208" y="5803512"/>
            <a:ext cx="948654" cy="35492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6362621" y="6037050"/>
            <a:ext cx="4567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Click here to create the project</a:t>
            </a:r>
          </a:p>
        </p:txBody>
      </p:sp>
    </p:spTree>
    <p:extLst>
      <p:ext uri="{BB962C8B-B14F-4D97-AF65-F5344CB8AC3E}">
        <p14:creationId xmlns:p14="http://schemas.microsoft.com/office/powerpoint/2010/main" val="4059533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28134" y="0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Create a project in R Studio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1800"/>
              <a:t>Go to the path on your computer where you cloned the repository to and take a look. </a:t>
            </a:r>
          </a:p>
          <a:p>
            <a:r>
              <a:rPr lang="en-GB" sz="1800"/>
              <a:t>You are now ready to start developing!</a:t>
            </a:r>
          </a:p>
          <a:p>
            <a:pPr lvl="1">
              <a:buFont typeface="Wingdings" pitchFamily="2" charset="2"/>
              <a:buChar char="§"/>
            </a:pPr>
            <a:r>
              <a:rPr lang="en-GB" sz="1800"/>
              <a:t>Add files to project folder</a:t>
            </a:r>
          </a:p>
          <a:p>
            <a:pPr lvl="1">
              <a:buFont typeface="Wingdings" pitchFamily="2" charset="2"/>
              <a:buChar char="§"/>
            </a:pPr>
            <a:r>
              <a:rPr lang="en-GB" sz="1800"/>
              <a:t>Make changes to files within project folder</a:t>
            </a:r>
          </a:p>
          <a:p>
            <a:pPr lvl="1">
              <a:buFont typeface="Wingdings" pitchFamily="2" charset="2"/>
              <a:buChar char="§"/>
            </a:pPr>
            <a:r>
              <a:rPr lang="en-GB" sz="1800"/>
              <a:t>Synchronise changes between online repository and local folder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6BE8A4C-34FC-42B1-F6A4-835E0306433C}"/>
              </a:ext>
            </a:extLst>
          </p:cNvPr>
          <p:cNvGrpSpPr/>
          <p:nvPr/>
        </p:nvGrpSpPr>
        <p:grpSpPr>
          <a:xfrm>
            <a:off x="613833" y="4001294"/>
            <a:ext cx="10964333" cy="2528828"/>
            <a:chOff x="613833" y="3481370"/>
            <a:chExt cx="10964333" cy="252882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17144" t="8108" r="14337" b="76843"/>
            <a:stretch/>
          </p:blipFill>
          <p:spPr>
            <a:xfrm>
              <a:off x="613833" y="3481370"/>
              <a:ext cx="10964333" cy="1447800"/>
            </a:xfrm>
            <a:prstGeom prst="rect">
              <a:avLst/>
            </a:prstGeom>
          </p:spPr>
        </p:pic>
        <p:sp>
          <p:nvSpPr>
            <p:cNvPr id="16" name="Right Arrow 15"/>
            <p:cNvSpPr/>
            <p:nvPr/>
          </p:nvSpPr>
          <p:spPr>
            <a:xfrm rot="13385812">
              <a:off x="2166941" y="4945663"/>
              <a:ext cx="948654" cy="354928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28354" y="5179201"/>
              <a:ext cx="45677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>
                  <a:solidFill>
                    <a:srgbClr val="FF0000"/>
                  </a:solidFill>
                </a:rPr>
                <a:t>You will find an R Project file in the project folder on your computer. You have successfully created an R project that is connected to GitHub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2371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Open Project in R 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You open the R Project in the upper right corner </a:t>
            </a:r>
          </a:p>
          <a:p>
            <a:r>
              <a:rPr lang="en-GB"/>
              <a:t>^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r>
              <a:rPr lang="en-GB"/>
              <a:t>Find your project in the correct path and open the R project file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772" t="6834" b="71692"/>
          <a:stretch/>
        </p:blipFill>
        <p:spPr>
          <a:xfrm>
            <a:off x="838200" y="2579570"/>
            <a:ext cx="2967789" cy="212718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1327" y="2945332"/>
            <a:ext cx="3501541" cy="3657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93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Topics of the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5801"/>
            <a:ext cx="10515600" cy="51298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Installing and configuring Git</a:t>
            </a:r>
          </a:p>
          <a:p>
            <a:r>
              <a:rPr lang="en-GB" sz="2000">
                <a:cs typeface="Calibri"/>
              </a:rPr>
              <a:t>Creating a GitHub account</a:t>
            </a:r>
          </a:p>
          <a:p>
            <a:r>
              <a:rPr lang="en-GB" sz="2000">
                <a:cs typeface="Calibri"/>
              </a:rPr>
              <a:t>Creating our first Repository</a:t>
            </a:r>
          </a:p>
          <a:p>
            <a:r>
              <a:rPr lang="en-GB" sz="2000">
                <a:cs typeface="Calibri"/>
              </a:rPr>
              <a:t>Uploading files to Repository</a:t>
            </a:r>
          </a:p>
          <a:p>
            <a:r>
              <a:rPr lang="en-GB" sz="2000">
                <a:cs typeface="Calibri"/>
              </a:rPr>
              <a:t>Connecting Repository and R Studio</a:t>
            </a:r>
          </a:p>
          <a:p>
            <a:r>
              <a:rPr lang="en-GB" sz="2000">
                <a:cs typeface="Calibri"/>
              </a:rPr>
              <a:t>Git Workflow</a:t>
            </a:r>
          </a:p>
          <a:p>
            <a:r>
              <a:rPr lang="en-GB" sz="2000">
                <a:cs typeface="Calibri"/>
              </a:rPr>
              <a:t>Terminology</a:t>
            </a:r>
          </a:p>
          <a:p>
            <a:r>
              <a:rPr lang="en-GB" sz="2000">
                <a:cs typeface="Calibri"/>
              </a:rPr>
              <a:t>Committing and Pushing</a:t>
            </a:r>
          </a:p>
          <a:p>
            <a:r>
              <a:rPr lang="en-GB" sz="2000">
                <a:cs typeface="Calibri"/>
              </a:rPr>
              <a:t>Version Control</a:t>
            </a:r>
          </a:p>
          <a:p>
            <a:r>
              <a:rPr lang="en-GB" sz="200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841911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947" y="-77637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Open Project in R Studio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1035" t="3044" b="26803"/>
          <a:stretch/>
        </p:blipFill>
        <p:spPr>
          <a:xfrm>
            <a:off x="1890315" y="1087655"/>
            <a:ext cx="4013179" cy="5265019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0800000">
            <a:off x="5896770" y="4993789"/>
            <a:ext cx="948654" cy="35492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6845424" y="4993789"/>
            <a:ext cx="4567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here you can see the files in your project</a:t>
            </a:r>
          </a:p>
        </p:txBody>
      </p:sp>
      <p:sp>
        <p:nvSpPr>
          <p:cNvPr id="7" name="Right Arrow 6"/>
          <p:cNvSpPr/>
          <p:nvPr/>
        </p:nvSpPr>
        <p:spPr>
          <a:xfrm rot="13191971">
            <a:off x="3921433" y="1981236"/>
            <a:ext cx="948654" cy="35492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4873581" y="2268588"/>
            <a:ext cx="57430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You can track the history of you project with any changes here</a:t>
            </a:r>
          </a:p>
        </p:txBody>
      </p:sp>
      <p:sp>
        <p:nvSpPr>
          <p:cNvPr id="12" name="Right Arrow 11"/>
          <p:cNvSpPr/>
          <p:nvPr/>
        </p:nvSpPr>
        <p:spPr>
          <a:xfrm rot="17283304">
            <a:off x="2228342" y="2193788"/>
            <a:ext cx="910381" cy="22596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415480" y="2698201"/>
            <a:ext cx="57430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Here you can commit changes, pull and push</a:t>
            </a:r>
          </a:p>
        </p:txBody>
      </p:sp>
      <p:sp>
        <p:nvSpPr>
          <p:cNvPr id="14" name="Right Arrow 13"/>
          <p:cNvSpPr/>
          <p:nvPr/>
        </p:nvSpPr>
        <p:spPr>
          <a:xfrm rot="16819669">
            <a:off x="2737658" y="2190421"/>
            <a:ext cx="903357" cy="24750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ight Arrow 14"/>
          <p:cNvSpPr/>
          <p:nvPr/>
        </p:nvSpPr>
        <p:spPr>
          <a:xfrm rot="16623781">
            <a:off x="3173319" y="2187342"/>
            <a:ext cx="903357" cy="24750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89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</a:p>
        </p:txBody>
      </p:sp>
      <p:sp>
        <p:nvSpPr>
          <p:cNvPr id="28" name="Content Placeholder 27"/>
          <p:cNvSpPr>
            <a:spLocks noGrp="1"/>
          </p:cNvSpPr>
          <p:nvPr>
            <p:ph idx="1"/>
          </p:nvPr>
        </p:nvSpPr>
        <p:spPr>
          <a:xfrm>
            <a:off x="838199" y="1825625"/>
            <a:ext cx="111125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b="1">
                <a:solidFill>
                  <a:schemeClr val="accent1">
                    <a:lumMod val="75000"/>
                  </a:schemeClr>
                </a:solidFill>
              </a:rPr>
              <a:t>All </a:t>
            </a:r>
            <a:r>
              <a:rPr lang="de-DE" sz="2000" b="1" err="1">
                <a:solidFill>
                  <a:schemeClr val="accent1">
                    <a:lumMod val="75000"/>
                  </a:schemeClr>
                </a:solidFill>
              </a:rPr>
              <a:t>steps</a:t>
            </a:r>
            <a:r>
              <a:rPr lang="de-DE" sz="2000" b="1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pPr marL="0" indent="0">
              <a:buNone/>
            </a:pPr>
            <a:endParaRPr lang="de-DE" sz="2000" b="1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2200"/>
              <a:t>Create an account for a </a:t>
            </a:r>
            <a:r>
              <a:rPr lang="de-DE" sz="2200" err="1"/>
              <a:t>Git</a:t>
            </a:r>
            <a:r>
              <a:rPr lang="de-DE" sz="2200"/>
              <a:t> </a:t>
            </a:r>
            <a:r>
              <a:rPr lang="de-DE" sz="2200" err="1"/>
              <a:t>hosting</a:t>
            </a:r>
            <a:r>
              <a:rPr lang="de-DE" sz="2200"/>
              <a:t> tool (e.g. GitHub) </a:t>
            </a:r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GB" sz="2200"/>
              <a:t>Create a "repository" (project folder) with the Git hosting tool (GitHub)</a:t>
            </a:r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GB" sz="2200"/>
              <a:t>“Clone” (copy) the online-repository to your local machine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1800"/>
              <a:t>Software such as R Studio, Terminal, </a:t>
            </a:r>
            <a:r>
              <a:rPr lang="en-GB" sz="1800" err="1"/>
              <a:t>GitBash</a:t>
            </a:r>
            <a:r>
              <a:rPr lang="en-GB" sz="1800"/>
              <a:t>, </a:t>
            </a:r>
            <a:r>
              <a:rPr lang="en-GB" sz="1800" err="1"/>
              <a:t>TortoiseGit</a:t>
            </a:r>
            <a:r>
              <a:rPr lang="en-GB" sz="1800"/>
              <a:t>, or </a:t>
            </a:r>
            <a:r>
              <a:rPr lang="en-GB" sz="1800" err="1"/>
              <a:t>GitDesktop</a:t>
            </a:r>
            <a:r>
              <a:rPr lang="en-GB" sz="1800"/>
              <a:t> can help with this</a:t>
            </a:r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2200"/>
              <a:t>Development: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1800" err="1"/>
              <a:t>If</a:t>
            </a:r>
            <a:r>
              <a:rPr lang="de-DE" sz="1800"/>
              <a:t> </a:t>
            </a:r>
            <a:r>
              <a:rPr lang="de-DE" sz="1800" err="1"/>
              <a:t>repository</a:t>
            </a:r>
            <a:r>
              <a:rPr lang="de-DE" sz="1800"/>
              <a:t> </a:t>
            </a:r>
            <a:r>
              <a:rPr lang="de-DE" sz="1800" err="1"/>
              <a:t>contains</a:t>
            </a:r>
            <a:r>
              <a:rPr lang="de-DE" sz="1800"/>
              <a:t> </a:t>
            </a:r>
            <a:r>
              <a:rPr lang="de-DE" sz="1800" err="1"/>
              <a:t>pre-existing</a:t>
            </a:r>
            <a:r>
              <a:rPr lang="de-DE" sz="1800"/>
              <a:t> </a:t>
            </a:r>
            <a:r>
              <a:rPr lang="de-DE" sz="1800" err="1"/>
              <a:t>files</a:t>
            </a:r>
            <a:r>
              <a:rPr lang="de-DE" sz="1800"/>
              <a:t>: </a:t>
            </a:r>
            <a:r>
              <a:rPr lang="de-DE" sz="1800" err="1"/>
              <a:t>make</a:t>
            </a:r>
            <a:r>
              <a:rPr lang="de-DE" sz="1800"/>
              <a:t> </a:t>
            </a:r>
            <a:r>
              <a:rPr lang="de-DE" sz="1800" err="1"/>
              <a:t>changes</a:t>
            </a:r>
            <a:r>
              <a:rPr lang="de-DE" sz="1800"/>
              <a:t> </a:t>
            </a:r>
            <a:r>
              <a:rPr lang="de-DE" sz="1800" err="1"/>
              <a:t>to</a:t>
            </a:r>
            <a:r>
              <a:rPr lang="de-DE" sz="1800"/>
              <a:t> </a:t>
            </a:r>
            <a:r>
              <a:rPr lang="de-DE" sz="1800" err="1"/>
              <a:t>files</a:t>
            </a:r>
            <a:endParaRPr lang="de-DE" sz="1800"/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1800" err="1"/>
              <a:t>If</a:t>
            </a:r>
            <a:r>
              <a:rPr lang="de-DE" sz="1800"/>
              <a:t> </a:t>
            </a:r>
            <a:r>
              <a:rPr lang="de-DE" sz="1800" err="1"/>
              <a:t>repository</a:t>
            </a:r>
            <a:r>
              <a:rPr lang="de-DE" sz="1800"/>
              <a:t> </a:t>
            </a:r>
            <a:r>
              <a:rPr lang="de-DE" sz="1800" err="1"/>
              <a:t>is</a:t>
            </a:r>
            <a:r>
              <a:rPr lang="de-DE" sz="1800"/>
              <a:t> </a:t>
            </a:r>
            <a:r>
              <a:rPr lang="de-DE" sz="1800" err="1"/>
              <a:t>empty</a:t>
            </a:r>
            <a:r>
              <a:rPr lang="de-DE" sz="1800"/>
              <a:t>: </a:t>
            </a:r>
            <a:r>
              <a:rPr lang="de-DE" sz="1800" err="1"/>
              <a:t>add</a:t>
            </a:r>
            <a:r>
              <a:rPr lang="de-DE" sz="1800"/>
              <a:t> </a:t>
            </a:r>
            <a:r>
              <a:rPr lang="de-DE" sz="1800" err="1"/>
              <a:t>local</a:t>
            </a:r>
            <a:r>
              <a:rPr lang="de-DE" sz="1800"/>
              <a:t> </a:t>
            </a:r>
            <a:r>
              <a:rPr lang="de-DE" sz="1800" err="1"/>
              <a:t>files</a:t>
            </a:r>
            <a:r>
              <a:rPr lang="de-DE" sz="1800"/>
              <a:t> </a:t>
            </a:r>
            <a:r>
              <a:rPr lang="de-DE" sz="1800" err="1"/>
              <a:t>to</a:t>
            </a:r>
            <a:r>
              <a:rPr lang="de-DE" sz="1800"/>
              <a:t> </a:t>
            </a:r>
            <a:r>
              <a:rPr lang="de-DE" sz="1800" err="1"/>
              <a:t>project</a:t>
            </a:r>
            <a:r>
              <a:rPr lang="de-DE" sz="1800"/>
              <a:t> </a:t>
            </a:r>
            <a:r>
              <a:rPr lang="de-DE" sz="1800" err="1"/>
              <a:t>folder</a:t>
            </a:r>
            <a:endParaRPr lang="de-DE" sz="1800"/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2200"/>
              <a:t>Commit </a:t>
            </a:r>
            <a:r>
              <a:rPr lang="de-DE" sz="2200" err="1"/>
              <a:t>changes</a:t>
            </a:r>
            <a:r>
              <a:rPr lang="de-DE" sz="2200"/>
              <a:t> </a:t>
            </a:r>
            <a:r>
              <a:rPr lang="de-DE" sz="2200" err="1"/>
              <a:t>to</a:t>
            </a:r>
            <a:r>
              <a:rPr lang="de-DE" sz="2200"/>
              <a:t> </a:t>
            </a:r>
            <a:r>
              <a:rPr lang="de-DE" sz="2200" err="1"/>
              <a:t>secure</a:t>
            </a:r>
            <a:r>
              <a:rPr lang="de-DE" sz="2200"/>
              <a:t> </a:t>
            </a:r>
            <a:r>
              <a:rPr lang="de-DE" sz="2200" err="1"/>
              <a:t>them</a:t>
            </a:r>
            <a:endParaRPr lang="de-DE" sz="2200"/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2200"/>
              <a:t>Push changes to the online-repository (eg.: master branch) on your Git hosting tool (GitHub)</a:t>
            </a:r>
          </a:p>
          <a:p>
            <a:pPr marL="457200" lvl="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de-DE" sz="2200"/>
              <a:t>Other members of the team can now pull your changes to their local repository. </a:t>
            </a:r>
            <a:endParaRPr lang="en-GB" sz="2200"/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3012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1: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1800"/>
              <a:t>Create an account for a </a:t>
            </a:r>
            <a:r>
              <a:rPr lang="de-DE" sz="1800" err="1"/>
              <a:t>Git</a:t>
            </a:r>
            <a:r>
              <a:rPr lang="de-DE" sz="1800"/>
              <a:t> </a:t>
            </a:r>
            <a:r>
              <a:rPr lang="de-DE" sz="1800" err="1"/>
              <a:t>hosting</a:t>
            </a:r>
            <a:r>
              <a:rPr lang="de-DE" sz="1800"/>
              <a:t> tool (e.g. GitHub) </a:t>
            </a:r>
          </a:p>
        </p:txBody>
      </p:sp>
    </p:spTree>
    <p:extLst>
      <p:ext uri="{BB962C8B-B14F-4D97-AF65-F5344CB8AC3E}">
        <p14:creationId xmlns:p14="http://schemas.microsoft.com/office/powerpoint/2010/main" val="26994272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2: </a:t>
            </a:r>
          </a:p>
          <a:p>
            <a:pPr>
              <a:defRPr/>
            </a:pPr>
            <a:r>
              <a:rPr lang="en-GB" sz="1800"/>
              <a:t>Create a "repository" (project folder) with the Git hosting tool (GitHub)</a:t>
            </a:r>
            <a:endParaRPr lang="en-GB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742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3: </a:t>
            </a:r>
          </a:p>
          <a:p>
            <a:pPr>
              <a:defRPr/>
            </a:pPr>
            <a:r>
              <a:rPr lang="en-GB" sz="1800"/>
              <a:t>“Clone” (copy) the online-repository to your local machine</a:t>
            </a:r>
            <a:endParaRPr lang="en-GB"/>
          </a:p>
          <a:p>
            <a:pPr lvl="0">
              <a:defRPr/>
            </a:pPr>
            <a:endParaRPr lang="de-DE"/>
          </a:p>
          <a:p>
            <a:pPr lvl="0">
              <a:defRPr/>
            </a:pPr>
            <a:r>
              <a:rPr lang="de-DE"/>
              <a:t>Clone: </a:t>
            </a:r>
            <a:r>
              <a:rPr lang="de-DE" err="1"/>
              <a:t>Isolated</a:t>
            </a:r>
            <a:r>
              <a:rPr lang="de-DE"/>
              <a:t> </a:t>
            </a:r>
            <a:r>
              <a:rPr lang="de-DE" err="1"/>
              <a:t>development</a:t>
            </a:r>
            <a:r>
              <a:rPr lang="de-DE"/>
              <a:t> </a:t>
            </a:r>
            <a:r>
              <a:rPr lang="de-DE" err="1"/>
              <a:t>environment</a:t>
            </a:r>
            <a:endParaRPr lang="en-GB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701706" y="5799980"/>
            <a:ext cx="430100" cy="4245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32862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19" name="TextBox 18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cxnSp>
        <p:nvCxnSpPr>
          <p:cNvPr id="20" name="Straight Arrow Connector 19"/>
          <p:cNvCxnSpPr>
            <a:endCxn id="15" idx="0"/>
          </p:cNvCxnSpPr>
          <p:nvPr/>
        </p:nvCxnSpPr>
        <p:spPr>
          <a:xfrm flipH="1">
            <a:off x="3607928" y="3496675"/>
            <a:ext cx="3274859" cy="2033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504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4: </a:t>
            </a:r>
          </a:p>
          <a:p>
            <a:endParaRPr lang="de-DE" baseline="0"/>
          </a:p>
          <a:p>
            <a:r>
              <a:rPr lang="de-DE" baseline="0"/>
              <a:t>Development: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/>
              <a:t>Make</a:t>
            </a:r>
            <a:r>
              <a:rPr lang="de-DE"/>
              <a:t> </a:t>
            </a:r>
            <a:r>
              <a:rPr lang="de-DE" err="1"/>
              <a:t>changes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files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aseline="0"/>
              <a:t>Add </a:t>
            </a:r>
            <a:r>
              <a:rPr lang="de-DE" baseline="0" err="1"/>
              <a:t>new</a:t>
            </a:r>
            <a:r>
              <a:rPr lang="de-DE" baseline="0"/>
              <a:t> </a:t>
            </a:r>
            <a:r>
              <a:rPr lang="de-DE" baseline="0" err="1"/>
              <a:t>files</a:t>
            </a:r>
            <a:endParaRPr lang="de-DE" baseline="0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6" y="4694620"/>
            <a:ext cx="2667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21" name="TextBox 20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1781785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5: </a:t>
            </a:r>
          </a:p>
          <a:p>
            <a:r>
              <a:rPr lang="de-DE" baseline="0"/>
              <a:t>Commit changes to secure them.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 flipV="1">
            <a:off x="7546554" y="6208630"/>
            <a:ext cx="2157029" cy="57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03583" y="5405967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commit</a:t>
            </a:r>
            <a:endParaRPr lang="en-GB" sz="14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9506800" y="4550848"/>
            <a:ext cx="393565" cy="42455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H="1" flipV="1">
            <a:off x="9703583" y="4975398"/>
            <a:ext cx="1" cy="1233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26" name="TextBox 25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73836F-7767-C86E-9256-35D46CB75D81}"/>
              </a:ext>
            </a:extLst>
          </p:cNvPr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545680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617124" y="2548782"/>
            <a:ext cx="635104" cy="6851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4" y="2891334"/>
            <a:ext cx="5100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6: </a:t>
            </a:r>
          </a:p>
          <a:p>
            <a:pPr lvl="0">
              <a:defRPr/>
            </a:pPr>
            <a:r>
              <a:rPr lang="de-DE"/>
              <a:t>Push changes to the repository </a:t>
            </a:r>
            <a:br>
              <a:rPr lang="de-DE"/>
            </a:br>
            <a:r>
              <a:rPr lang="de-DE"/>
              <a:t>(eg.: to the master branch) on your Git hosting tool (e.g.: GitHub)</a:t>
            </a:r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H="1">
            <a:off x="7656723" y="3029634"/>
            <a:ext cx="20468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546554" y="6208630"/>
            <a:ext cx="2157029" cy="57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03583" y="5405967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commit</a:t>
            </a:r>
            <a:endParaRPr lang="en-GB" sz="14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9506800" y="4550848"/>
            <a:ext cx="393565" cy="424550"/>
          </a:xfrm>
          <a:prstGeom prst="rect">
            <a:avLst/>
          </a:prstGeom>
        </p:spPr>
      </p:pic>
      <p:cxnSp>
        <p:nvCxnSpPr>
          <p:cNvPr id="21" name="Straight Connector 20"/>
          <p:cNvCxnSpPr>
            <a:endCxn id="20" idx="0"/>
          </p:cNvCxnSpPr>
          <p:nvPr/>
        </p:nvCxnSpPr>
        <p:spPr>
          <a:xfrm>
            <a:off x="9703583" y="3029634"/>
            <a:ext cx="0" cy="15212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20" idx="2"/>
          </p:cNvCxnSpPr>
          <p:nvPr/>
        </p:nvCxnSpPr>
        <p:spPr>
          <a:xfrm flipH="1" flipV="1">
            <a:off x="9703583" y="4975398"/>
            <a:ext cx="1" cy="1233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703582" y="3524521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push</a:t>
            </a:r>
            <a:endParaRPr lang="en-GB" sz="1400" b="1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35" name="TextBox 34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2227E2-25E1-AE03-DD54-E118461FB825}"/>
              </a:ext>
            </a:extLst>
          </p:cNvPr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501041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617124" y="2548782"/>
            <a:ext cx="635104" cy="6851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4" y="2891334"/>
            <a:ext cx="5100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7: </a:t>
            </a:r>
          </a:p>
          <a:p>
            <a:pPr lvl="0">
              <a:defRPr/>
            </a:pPr>
            <a:r>
              <a:rPr lang="de-DE"/>
              <a:t>Other members of the team can now pull your changes to their local repository. </a:t>
            </a:r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H="1">
            <a:off x="3723701" y="3480775"/>
            <a:ext cx="2893423" cy="21268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04381" y="4514633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pull</a:t>
            </a:r>
            <a:endParaRPr lang="en-GB" sz="1400" b="1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3393225" y="5802422"/>
            <a:ext cx="393565" cy="42455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34" name="TextBox 33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5" name="TextBox 34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257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accent1">
                    <a:lumMod val="75000"/>
                  </a:schemeClr>
                </a:solidFill>
              </a:rPr>
              <a:t>Basic terms</a:t>
            </a:r>
            <a:endParaRPr lang="en-GB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8125"/>
            <a:ext cx="10515600" cy="407987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b="1"/>
              <a:t>Feature: </a:t>
            </a:r>
            <a:r>
              <a:rPr lang="en-US" sz="1600"/>
              <a:t>Used in software development (feature is a specific functional part of the software) for us, </a:t>
            </a:r>
            <a:r>
              <a:rPr lang="en-US" sz="1600" err="1"/>
              <a:t>eg.</a:t>
            </a:r>
            <a:r>
              <a:rPr lang="en-US" sz="1600"/>
              <a:t>: part of the code, specific analysis which is a part of the overall project, etc. </a:t>
            </a:r>
            <a:endParaRPr lang="en-US" sz="1600" b="1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 sz="1600" b="1">
                <a:cs typeface="Calibri" panose="020F0502020204030204"/>
              </a:rPr>
              <a:t>Version</a:t>
            </a:r>
            <a:r>
              <a:rPr lang="en-US" sz="1600">
                <a:cs typeface="Calibri" panose="020F0502020204030204"/>
              </a:rPr>
              <a:t>: An exact state of your code at a certain time. Versions are usually changed by adding new features or fixing old ones.</a:t>
            </a:r>
            <a:endParaRPr lang="en-GB" sz="1600" b="1"/>
          </a:p>
          <a:p>
            <a:pPr>
              <a:lnSpc>
                <a:spcPct val="150000"/>
              </a:lnSpc>
            </a:pPr>
            <a:r>
              <a:rPr lang="en-US" sz="1600" b="1"/>
              <a:t>Commit:</a:t>
            </a:r>
            <a:r>
              <a:rPr lang="en-US" sz="1600"/>
              <a:t> Saves your changes into your local repository and secures them. Essentially creating documented </a:t>
            </a:r>
            <a:r>
              <a:rPr lang="en-US" sz="1600" i="1"/>
              <a:t>versions</a:t>
            </a:r>
            <a:endParaRPr lang="en-GB" sz="1600" b="1"/>
          </a:p>
          <a:p>
            <a:pPr>
              <a:lnSpc>
                <a:spcPct val="150000"/>
              </a:lnSpc>
            </a:pPr>
            <a:r>
              <a:rPr lang="en-US" sz="1600" b="1"/>
              <a:t>Push:</a:t>
            </a:r>
            <a:r>
              <a:rPr lang="en-US" sz="1600"/>
              <a:t> Sends your local commits (</a:t>
            </a:r>
            <a:r>
              <a:rPr lang="en-US" sz="1600" i="1"/>
              <a:t>versions</a:t>
            </a:r>
            <a:r>
              <a:rPr lang="en-US" sz="1600"/>
              <a:t>) to the remote repository (</a:t>
            </a:r>
            <a:r>
              <a:rPr lang="en-US" sz="1600" err="1"/>
              <a:t>eg.</a:t>
            </a:r>
            <a:r>
              <a:rPr lang="en-US" sz="1600"/>
              <a:t> in GitHub)</a:t>
            </a:r>
            <a:endParaRPr lang="de-DE" sz="1600" b="1"/>
          </a:p>
          <a:p>
            <a:pPr>
              <a:lnSpc>
                <a:spcPct val="150000"/>
              </a:lnSpc>
            </a:pPr>
            <a:r>
              <a:rPr lang="en-US" sz="1600" b="1"/>
              <a:t>Branch: </a:t>
            </a:r>
            <a:r>
              <a:rPr lang="en-US" sz="1600"/>
              <a:t>Copies of the project which can be developed independently of each other, but can be merged back into one </a:t>
            </a:r>
            <a:r>
              <a:rPr lang="en-US" sz="1600" i="1"/>
              <a:t>main</a:t>
            </a:r>
            <a:r>
              <a:rPr lang="en-US" sz="1600" b="1" i="1"/>
              <a:t> </a:t>
            </a:r>
            <a:r>
              <a:rPr lang="en-US" sz="1600"/>
              <a:t>branch (copy). More explained in advanced workshop.</a:t>
            </a:r>
            <a:endParaRPr lang="en-US" sz="1600" b="1"/>
          </a:p>
          <a:p>
            <a:pPr>
              <a:lnSpc>
                <a:spcPct val="150000"/>
              </a:lnSpc>
            </a:pPr>
            <a:r>
              <a:rPr lang="en-US" sz="1600" b="1"/>
              <a:t>Main branch: </a:t>
            </a:r>
            <a:r>
              <a:rPr lang="en-GB" sz="1600"/>
              <a:t>Often synonymously referred to as “master branch”. This is the original and main branch (</a:t>
            </a:r>
            <a:r>
              <a:rPr lang="en-GB" sz="1600" i="1"/>
              <a:t>copy</a:t>
            </a:r>
            <a:r>
              <a:rPr lang="en-GB" sz="1600"/>
              <a:t>) of the project. </a:t>
            </a:r>
            <a:endParaRPr lang="de-DE" sz="1600" b="1"/>
          </a:p>
          <a:p>
            <a:pPr>
              <a:lnSpc>
                <a:spcPct val="150000"/>
              </a:lnSpc>
            </a:pPr>
            <a:r>
              <a:rPr lang="en-US" sz="1600" b="1"/>
              <a:t>Forking: </a:t>
            </a:r>
            <a:r>
              <a:rPr lang="en-US" sz="1600"/>
              <a:t>A process of branching when an individual/organization wants to take a project in a new direction and creates their own, unaffiliated </a:t>
            </a:r>
            <a:r>
              <a:rPr lang="en-US" sz="1600" i="1"/>
              <a:t>branch</a:t>
            </a:r>
            <a:r>
              <a:rPr lang="en-US" sz="1600"/>
              <a:t> (copy)</a:t>
            </a:r>
            <a:endParaRPr lang="en-GB" sz="1600" b="1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2698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What is: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8" r="47555"/>
          <a:stretch/>
        </p:blipFill>
        <p:spPr>
          <a:xfrm>
            <a:off x="4504623" y="476870"/>
            <a:ext cx="2256072" cy="19431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29"/>
          <a:stretch/>
        </p:blipFill>
        <p:spPr>
          <a:xfrm>
            <a:off x="4783755" y="2603484"/>
            <a:ext cx="2091590" cy="17136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219" y="4745297"/>
            <a:ext cx="1944446" cy="10791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2" y="4813670"/>
            <a:ext cx="2847975" cy="949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342" y="4648591"/>
            <a:ext cx="2277177" cy="12794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58589" y="5947768"/>
            <a:ext cx="1341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and more…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1496" y="4589814"/>
            <a:ext cx="2621848" cy="152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42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accent1">
                    <a:lumMod val="75000"/>
                  </a:schemeClr>
                </a:solidFill>
              </a:rPr>
              <a:t>Basic terms</a:t>
            </a:r>
            <a:endParaRPr lang="en-GB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/>
              <a:t>Merge: </a:t>
            </a:r>
            <a:r>
              <a:rPr lang="en-US" sz="1800"/>
              <a:t>A relatively automated process by GitHub to add external changes to your code. E.g., adding new lines of code from a different branch, or implementing a new commit where a collaborator deleted code responsible for a bug.</a:t>
            </a:r>
          </a:p>
          <a:p>
            <a:pPr marL="0" indent="0">
              <a:buNone/>
            </a:pPr>
            <a:endParaRPr lang="de-DE" sz="1800" b="1"/>
          </a:p>
          <a:p>
            <a:r>
              <a:rPr lang="en-US" sz="1800" b="1"/>
              <a:t>Merge conflict</a:t>
            </a:r>
            <a:r>
              <a:rPr lang="en-US" sz="1800"/>
              <a:t>: An error which occurs when changes you are </a:t>
            </a:r>
            <a:r>
              <a:rPr lang="en-US" sz="1800" i="1"/>
              <a:t>merging</a:t>
            </a:r>
            <a:r>
              <a:rPr lang="en-US" sz="1800"/>
              <a:t> clash with your own changes. </a:t>
            </a:r>
            <a:r>
              <a:rPr lang="en-US" sz="1800" err="1"/>
              <a:t>Eg.</a:t>
            </a:r>
            <a:r>
              <a:rPr lang="en-US" sz="1800"/>
              <a:t> if two members alter the same line of code in one document in two different ways. Must be solved manually.</a:t>
            </a:r>
          </a:p>
          <a:p>
            <a:endParaRPr lang="de-DE" sz="1800" b="1"/>
          </a:p>
          <a:p>
            <a:r>
              <a:rPr lang="en-US" sz="1800" b="1"/>
              <a:t>Pull request: </a:t>
            </a:r>
            <a:r>
              <a:rPr lang="en-US" sz="1800"/>
              <a:t>Acts as a staging area before code commits are directly implemented into the target branch. Especially useful to review new changes and identify errors/issues before changes can break essential code.</a:t>
            </a:r>
          </a:p>
          <a:p>
            <a:endParaRPr lang="de-DE" sz="1800"/>
          </a:p>
          <a:p>
            <a:endParaRPr lang="en-GB" sz="1800"/>
          </a:p>
          <a:p>
            <a:endParaRPr lang="en-GB" sz="1800"/>
          </a:p>
        </p:txBody>
      </p:sp>
    </p:spTree>
    <p:extLst>
      <p:ext uri="{BB962C8B-B14F-4D97-AF65-F5344CB8AC3E}">
        <p14:creationId xmlns:p14="http://schemas.microsoft.com/office/powerpoint/2010/main" val="3447056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349" t="35215" r="34048" b="33498"/>
          <a:stretch/>
        </p:blipFill>
        <p:spPr>
          <a:xfrm>
            <a:off x="1822450" y="1739900"/>
            <a:ext cx="79375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619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accent1">
                    <a:lumMod val="75000"/>
                  </a:schemeClr>
                </a:solidFill>
              </a:rPr>
              <a:t>Basic terms</a:t>
            </a:r>
            <a:endParaRPr lang="en-GB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5672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/>
              <a:t>Projects</a:t>
            </a:r>
            <a:r>
              <a:rPr lang="en-US" sz="1800"/>
              <a:t>: GitHub has a relatively new workspace called “Projects”, allowing you to manage Repositories by having any reported issues, </a:t>
            </a:r>
            <a:r>
              <a:rPr lang="en-US" sz="1800" err="1"/>
              <a:t>todo</a:t>
            </a:r>
            <a:r>
              <a:rPr lang="en-US" sz="1800"/>
              <a:t>-lists, pull-requests and ideas in one place. </a:t>
            </a:r>
          </a:p>
          <a:p>
            <a:pPr lvl="1">
              <a:buFont typeface="Wingdings" pitchFamily="2" charset="2"/>
              <a:buChar char="§"/>
            </a:pPr>
            <a:r>
              <a:rPr lang="en-US" sz="1600" b="1" u="sng"/>
              <a:t>Most</a:t>
            </a:r>
            <a:r>
              <a:rPr lang="en-US" sz="1600"/>
              <a:t> of the time when “project” is used it refers to a folder or repository of code designed to accomplish one thing – not GitHub Projects.</a:t>
            </a:r>
          </a:p>
          <a:p>
            <a:pPr marL="457200" lvl="1" indent="0">
              <a:buNone/>
            </a:pPr>
            <a:endParaRPr lang="en-US" sz="1600"/>
          </a:p>
          <a:p>
            <a:r>
              <a:rPr lang="en-US" sz="1800" b="1"/>
              <a:t>Repository: </a:t>
            </a:r>
            <a:r>
              <a:rPr lang="en-US" sz="1800"/>
              <a:t>A project-folder containing all of a project's code or files that is hosted </a:t>
            </a:r>
            <a:r>
              <a:rPr lang="en-US" sz="1800" b="1"/>
              <a:t>online </a:t>
            </a:r>
            <a:r>
              <a:rPr lang="en-US" sz="1800"/>
              <a:t>by a </a:t>
            </a:r>
            <a:r>
              <a:rPr lang="en-US" sz="1800" b="1"/>
              <a:t>Git-hosting tool</a:t>
            </a:r>
            <a:r>
              <a:rPr lang="en-US" sz="1800"/>
              <a:t>, not on your local device.</a:t>
            </a:r>
            <a:endParaRPr lang="en-US" sz="1800" b="1">
              <a:cs typeface="Calibri"/>
            </a:endParaRPr>
          </a:p>
          <a:p>
            <a:pPr marL="0" indent="0">
              <a:buNone/>
            </a:pPr>
            <a:endParaRPr lang="en-US" sz="1800">
              <a:cs typeface="Calibri"/>
            </a:endParaRPr>
          </a:p>
          <a:p>
            <a:r>
              <a:rPr lang="en-US" sz="1800" b="1"/>
              <a:t>Organization:  </a:t>
            </a:r>
            <a:r>
              <a:rPr lang="en-US" sz="1800"/>
              <a:t>A GitHub-specific term, referring to both: </a:t>
            </a:r>
          </a:p>
          <a:p>
            <a:pPr lvl="1"/>
            <a:r>
              <a:rPr lang="en-US" sz="1600"/>
              <a:t>An online location</a:t>
            </a:r>
            <a:r>
              <a:rPr lang="en-US" sz="1600">
                <a:cs typeface="Calibri"/>
              </a:rPr>
              <a:t> where a team of individuals can collaborate</a:t>
            </a:r>
          </a:p>
          <a:p>
            <a:pPr lvl="1"/>
            <a:r>
              <a:rPr lang="en-US" sz="1600">
                <a:cs typeface="Calibri"/>
              </a:rPr>
              <a:t>The team itself</a:t>
            </a:r>
            <a:endParaRPr lang="en-GB" sz="1600"/>
          </a:p>
          <a:p>
            <a:endParaRPr lang="en-GB" sz="1800">
              <a:cs typeface="Calibri" panose="020F050202020403020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8509" t="7806" b="61587"/>
          <a:stretch/>
        </p:blipFill>
        <p:spPr>
          <a:xfrm>
            <a:off x="8104472" y="3715351"/>
            <a:ext cx="3930316" cy="30319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722543" y="4004109"/>
            <a:ext cx="548640" cy="4898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1318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381" t="3884" r="14233" b="74203"/>
          <a:stretch/>
        </p:blipFill>
        <p:spPr>
          <a:xfrm>
            <a:off x="524933" y="3061623"/>
            <a:ext cx="10701867" cy="19212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7: Commit and push your first file to your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/>
              <a:t>Locate the ”</a:t>
            </a:r>
            <a:r>
              <a:rPr lang="en-GB" sz="1800" err="1"/>
              <a:t>example_Rcode.R</a:t>
            </a:r>
            <a:r>
              <a:rPr lang="en-GB" sz="1800"/>
              <a:t>” script provided with this workshop</a:t>
            </a:r>
          </a:p>
          <a:p>
            <a:r>
              <a:rPr lang="en-GB" sz="1800"/>
              <a:t>Copy/Paste or move the R file in the local folder of your R project </a:t>
            </a:r>
          </a:p>
          <a:p>
            <a:r>
              <a:rPr lang="en-GB" sz="1800"/>
              <a:t>For now: don’t save the provided dataset in this project</a:t>
            </a:r>
          </a:p>
        </p:txBody>
      </p:sp>
      <p:sp>
        <p:nvSpPr>
          <p:cNvPr id="5" name="Right Arrow 4"/>
          <p:cNvSpPr/>
          <p:nvPr/>
        </p:nvSpPr>
        <p:spPr>
          <a:xfrm rot="13633459">
            <a:off x="2301314" y="4967616"/>
            <a:ext cx="1343385" cy="30037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3460812" y="5483627"/>
            <a:ext cx="5592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I have copied the example R code in the R project folder</a:t>
            </a:r>
          </a:p>
        </p:txBody>
      </p:sp>
    </p:spTree>
    <p:extLst>
      <p:ext uri="{BB962C8B-B14F-4D97-AF65-F5344CB8AC3E}">
        <p14:creationId xmlns:p14="http://schemas.microsoft.com/office/powerpoint/2010/main" val="41652446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825" b="39432"/>
          <a:stretch/>
        </p:blipFill>
        <p:spPr>
          <a:xfrm>
            <a:off x="3687655" y="545375"/>
            <a:ext cx="4047851" cy="59885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43700" y="3608848"/>
            <a:ext cx="4148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/>
              <a:t>Click on “commit”  to start your first commit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E695DC1-D44D-54E3-5CAE-4A117BB2B135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629400" y="868541"/>
            <a:ext cx="1989644" cy="5792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BC8188-8C88-8F61-67A7-BC4A11636C5E}"/>
              </a:ext>
            </a:extLst>
          </p:cNvPr>
          <p:cNvCxnSpPr/>
          <p:nvPr/>
        </p:nvCxnSpPr>
        <p:spPr>
          <a:xfrm>
            <a:off x="1485900" y="2057400"/>
            <a:ext cx="2374900" cy="101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F743296-17A2-BA8E-57DD-81529CEE2A96}"/>
              </a:ext>
            </a:extLst>
          </p:cNvPr>
          <p:cNvSpPr txBox="1"/>
          <p:nvPr/>
        </p:nvSpPr>
        <p:spPr>
          <a:xfrm>
            <a:off x="114300" y="1358900"/>
            <a:ext cx="3378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This panel will display all changed files within our project.</a:t>
            </a:r>
            <a:br>
              <a:rPr lang="en-GB"/>
            </a:br>
            <a:endParaRPr lang="en-GB"/>
          </a:p>
          <a:p>
            <a:r>
              <a:rPr lang="en-GB"/>
              <a:t>Tick the “Staged” for our  ”</a:t>
            </a:r>
            <a:r>
              <a:rPr lang="en-GB" err="1"/>
              <a:t>example_Rcode.R</a:t>
            </a:r>
            <a:r>
              <a:rPr lang="en-GB"/>
              <a:t>” script.</a:t>
            </a:r>
          </a:p>
          <a:p>
            <a:endParaRPr lang="en-GB"/>
          </a:p>
          <a:p>
            <a:r>
              <a:rPr lang="en-GB"/>
              <a:t>This tells Git we want to </a:t>
            </a:r>
            <a:r>
              <a:rPr lang="en-GB" i="1"/>
              <a:t>commit</a:t>
            </a:r>
            <a:r>
              <a:rPr lang="en-GB"/>
              <a:t> this changed file.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FF9DB4-544D-3ED5-89CE-34AA0B926B09}"/>
              </a:ext>
            </a:extLst>
          </p:cNvPr>
          <p:cNvSpPr txBox="1"/>
          <p:nvPr/>
        </p:nvSpPr>
        <p:spPr>
          <a:xfrm>
            <a:off x="8619044" y="545375"/>
            <a:ext cx="3327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In the top-right panel of R Studio:</a:t>
            </a:r>
          </a:p>
          <a:p>
            <a:r>
              <a:rPr lang="en-GB"/>
              <a:t>Click on “Git”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9381C9-01E8-0E6D-666D-DF2829BC33C2}"/>
              </a:ext>
            </a:extLst>
          </p:cNvPr>
          <p:cNvCxnSpPr>
            <a:cxnSpLocks/>
          </p:cNvCxnSpPr>
          <p:nvPr/>
        </p:nvCxnSpPr>
        <p:spPr>
          <a:xfrm flipH="1" flipV="1">
            <a:off x="5410200" y="1770966"/>
            <a:ext cx="3035300" cy="17686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9991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36397"/>
          <a:stretch/>
        </p:blipFill>
        <p:spPr>
          <a:xfrm>
            <a:off x="1818205" y="833788"/>
            <a:ext cx="6264962" cy="4103972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11072750">
            <a:off x="7728000" y="1649943"/>
            <a:ext cx="1343385" cy="3240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9082113" y="1058609"/>
            <a:ext cx="27665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Enter a commit note, which will show up in your history on Git Hub. This way you can track why you made changes</a:t>
            </a:r>
          </a:p>
        </p:txBody>
      </p:sp>
      <p:sp>
        <p:nvSpPr>
          <p:cNvPr id="6" name="Right Arrow 5"/>
          <p:cNvSpPr/>
          <p:nvPr/>
        </p:nvSpPr>
        <p:spPr>
          <a:xfrm rot="12903338">
            <a:off x="7889098" y="3100640"/>
            <a:ext cx="1343385" cy="3240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203688" y="3611791"/>
            <a:ext cx="2766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Click commit</a:t>
            </a:r>
          </a:p>
        </p:txBody>
      </p:sp>
    </p:spTree>
    <p:extLst>
      <p:ext uri="{BB962C8B-B14F-4D97-AF65-F5344CB8AC3E}">
        <p14:creationId xmlns:p14="http://schemas.microsoft.com/office/powerpoint/2010/main" val="32127625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196" t="2680" r="6265" b="59131"/>
          <a:stretch/>
        </p:blipFill>
        <p:spPr>
          <a:xfrm>
            <a:off x="1645920" y="1828801"/>
            <a:ext cx="8354729" cy="37538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603" y="737768"/>
            <a:ext cx="6759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/>
              <a:t>Congratulations, you have made your first commit!</a:t>
            </a:r>
          </a:p>
        </p:txBody>
      </p:sp>
    </p:spTree>
    <p:extLst>
      <p:ext uri="{BB962C8B-B14F-4D97-AF65-F5344CB8AC3E}">
        <p14:creationId xmlns:p14="http://schemas.microsoft.com/office/powerpoint/2010/main" val="30427154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69021"/>
          <a:stretch/>
        </p:blipFill>
        <p:spPr>
          <a:xfrm>
            <a:off x="838199" y="3321919"/>
            <a:ext cx="9544050" cy="30451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8199" y="1105440"/>
            <a:ext cx="10029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We have now committed the changes in our </a:t>
            </a:r>
            <a:r>
              <a:rPr lang="en-GB" sz="2000" i="1"/>
              <a:t>local environment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/>
              <a:t>Essentially creating our first new “Version”!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These changes are not synced with our online repository yet, so we must now PUSH</a:t>
            </a:r>
          </a:p>
          <a:p>
            <a:endParaRPr lang="en-GB" sz="2000"/>
          </a:p>
          <a:p>
            <a:endParaRPr lang="en-GB" sz="2000"/>
          </a:p>
          <a:p>
            <a:endParaRPr lang="en-GB" sz="2000"/>
          </a:p>
          <a:p>
            <a:pPr marL="342900" indent="-342900">
              <a:buFont typeface="+mj-lt"/>
              <a:buAutoNum type="arabicPeriod"/>
            </a:pPr>
            <a:r>
              <a:rPr lang="en-GB" sz="2400"/>
              <a:t>Click “Push” in the top right corner of the Commit page on R Studio.</a:t>
            </a:r>
          </a:p>
        </p:txBody>
      </p:sp>
      <p:sp>
        <p:nvSpPr>
          <p:cNvPr id="4" name="Rectangle 3"/>
          <p:cNvSpPr/>
          <p:nvPr/>
        </p:nvSpPr>
        <p:spPr>
          <a:xfrm>
            <a:off x="8880708" y="3321919"/>
            <a:ext cx="1501541" cy="10780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4E766F2-A6FA-CF6D-52D7-73E681A74D90}"/>
              </a:ext>
            </a:extLst>
          </p:cNvPr>
          <p:cNvSpPr txBox="1">
            <a:spLocks/>
          </p:cNvSpPr>
          <p:nvPr/>
        </p:nvSpPr>
        <p:spPr>
          <a:xfrm>
            <a:off x="838200" y="11843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70C0"/>
                </a:solidFill>
              </a:rPr>
              <a:t>Pushing</a:t>
            </a:r>
          </a:p>
        </p:txBody>
      </p:sp>
    </p:spTree>
    <p:extLst>
      <p:ext uri="{BB962C8B-B14F-4D97-AF65-F5344CB8AC3E}">
        <p14:creationId xmlns:p14="http://schemas.microsoft.com/office/powerpoint/2010/main" val="17811469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491" r="5457" b="58837"/>
          <a:stretch/>
        </p:blipFill>
        <p:spPr>
          <a:xfrm>
            <a:off x="1626669" y="1218799"/>
            <a:ext cx="8499107" cy="40462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4353" y="285381"/>
            <a:ext cx="6759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/>
              <a:t>We pushed your R file into the “Master” branch</a:t>
            </a:r>
          </a:p>
        </p:txBody>
      </p:sp>
    </p:spTree>
    <p:extLst>
      <p:ext uri="{BB962C8B-B14F-4D97-AF65-F5344CB8AC3E}">
        <p14:creationId xmlns:p14="http://schemas.microsoft.com/office/powerpoint/2010/main" val="781462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8: Check your changes online on GitHub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72" t="16745" r="33807" b="40793"/>
          <a:stretch/>
        </p:blipFill>
        <p:spPr>
          <a:xfrm>
            <a:off x="1044752" y="1559294"/>
            <a:ext cx="10102495" cy="35517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42097" y="3782728"/>
            <a:ext cx="7401827" cy="3176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20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1: install Git on your computer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ea typeface="+mn-lt"/>
                <a:cs typeface="+mn-lt"/>
              </a:rPr>
              <a:t>Windows: </a:t>
            </a:r>
            <a:r>
              <a:rPr lang="en-GB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https://gitforwindows.org/</a:t>
            </a:r>
            <a:endParaRPr lang="en-US">
              <a:solidFill>
                <a:srgbClr val="0563C1"/>
              </a:solidFill>
              <a:cs typeface="Calibri" panose="020F0502020204030204"/>
              <a:hlinkClick r:id="rId2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r>
              <a:rPr lang="en-GB">
                <a:ea typeface="+mn-lt"/>
                <a:cs typeface="+mn-lt"/>
              </a:rPr>
              <a:t>MacOS: Terminal - "git --version"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615" t="38413" r="30332" b="22915"/>
          <a:stretch/>
        </p:blipFill>
        <p:spPr>
          <a:xfrm>
            <a:off x="6833937" y="3590197"/>
            <a:ext cx="5204059" cy="27217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25298" t="11693" r="26122" b="35061"/>
          <a:stretch/>
        </p:blipFill>
        <p:spPr>
          <a:xfrm>
            <a:off x="725179" y="3587951"/>
            <a:ext cx="4587966" cy="272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248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9: Make changes to script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B54FB5-22D5-0EA2-EC74-ECF64DD3BD35}"/>
              </a:ext>
            </a:extLst>
          </p:cNvPr>
          <p:cNvSpPr txBox="1"/>
          <p:nvPr/>
        </p:nvSpPr>
        <p:spPr>
          <a:xfrm>
            <a:off x="838200" y="1690688"/>
            <a:ext cx="1002982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/>
              <a:t>Now that we know how to </a:t>
            </a:r>
            <a:r>
              <a:rPr lang="en-GB" sz="2200" i="1"/>
              <a:t>add</a:t>
            </a:r>
            <a:r>
              <a:rPr lang="en-GB" sz="2200"/>
              <a:t> and </a:t>
            </a:r>
            <a:r>
              <a:rPr lang="en-GB" sz="2200" i="1"/>
              <a:t>push</a:t>
            </a:r>
            <a:r>
              <a:rPr lang="en-GB" sz="2200"/>
              <a:t> </a:t>
            </a:r>
            <a:r>
              <a:rPr lang="en-GB" sz="2200" b="1" u="sng"/>
              <a:t>new</a:t>
            </a:r>
            <a:r>
              <a:rPr lang="en-GB" sz="2200"/>
              <a:t> files, lets make some changes to our existing file</a:t>
            </a:r>
          </a:p>
          <a:p>
            <a:endParaRPr lang="en-GB" sz="220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200"/>
              <a:t>On R-Studio, double-click the “</a:t>
            </a:r>
            <a:r>
              <a:rPr lang="en-GB" sz="2200" err="1"/>
              <a:t>example_Rcode.R</a:t>
            </a:r>
            <a:r>
              <a:rPr lang="en-GB" sz="2200"/>
              <a:t>” file in the bottom right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200"/>
              <a:t>Once the file has opened on the top left panel, make any change to the document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/>
              <a:t>You can add a line, change some text, remove some text, or anything else.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200"/>
              <a:t>Press </a:t>
            </a:r>
            <a:r>
              <a:rPr lang="en-GB" sz="2200" i="1"/>
              <a:t>Control + S</a:t>
            </a:r>
            <a:r>
              <a:rPr lang="en-GB" sz="2200"/>
              <a:t> to save these </a:t>
            </a:r>
            <a:r>
              <a:rPr lang="en-GB" sz="2200" b="1"/>
              <a:t>file changes</a:t>
            </a:r>
            <a:r>
              <a:rPr lang="en-GB" sz="2200"/>
              <a:t> - (</a:t>
            </a:r>
            <a:r>
              <a:rPr lang="en-GB" sz="2200" i="1"/>
              <a:t>Command + S</a:t>
            </a:r>
            <a:r>
              <a:rPr lang="en-GB" sz="2200"/>
              <a:t> on MacOS)</a:t>
            </a:r>
            <a:endParaRPr lang="en-GB" sz="2200" b="1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/>
              <a:t>Alternatively navigate to File -&gt; Save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200"/>
              <a:t>Like the previous task, </a:t>
            </a:r>
            <a:r>
              <a:rPr lang="en-GB" sz="2200" b="1"/>
              <a:t>stage</a:t>
            </a:r>
            <a:r>
              <a:rPr lang="en-GB" sz="2200"/>
              <a:t> these changes in the top right “Git” panel and </a:t>
            </a:r>
            <a:r>
              <a:rPr lang="en-GB" sz="2200" b="1"/>
              <a:t>commit/ push</a:t>
            </a:r>
            <a:r>
              <a:rPr lang="en-GB" sz="2200"/>
              <a:t> them to GitHub.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/>
              <a:t>Make sure to summarise your changes using the “Commit Message”!</a:t>
            </a:r>
          </a:p>
        </p:txBody>
      </p:sp>
    </p:spTree>
    <p:extLst>
      <p:ext uri="{BB962C8B-B14F-4D97-AF65-F5344CB8AC3E}">
        <p14:creationId xmlns:p14="http://schemas.microsoft.com/office/powerpoint/2010/main" val="13157125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70C0"/>
                </a:solidFill>
              </a:rPr>
              <a:t>Changes in document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293" y="1257299"/>
            <a:ext cx="5022016" cy="51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942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View Change History on GitHub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B54FB5-22D5-0EA2-EC74-ECF64DD3BD35}"/>
              </a:ext>
            </a:extLst>
          </p:cNvPr>
          <p:cNvSpPr txBox="1"/>
          <p:nvPr/>
        </p:nvSpPr>
        <p:spPr>
          <a:xfrm>
            <a:off x="838200" y="1690688"/>
            <a:ext cx="10029825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/>
              <a:t>We’ve now changed files and synced these changes to GitHub</a:t>
            </a:r>
          </a:p>
          <a:p>
            <a:endParaRPr lang="en-GB" sz="220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200"/>
              <a:t>On GitHub, click the 	         button to view all previous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A0A302-3792-9819-4D08-7BE019B52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2" t="16745" r="33807" b="40793"/>
          <a:stretch/>
        </p:blipFill>
        <p:spPr>
          <a:xfrm>
            <a:off x="2908188" y="3594100"/>
            <a:ext cx="9283812" cy="32638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940F81-ED93-CC37-51E1-C4C30357E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2483647"/>
            <a:ext cx="1270000" cy="431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3F1978A-3A0A-3B5D-3C0A-001EEB41C0FB}"/>
              </a:ext>
            </a:extLst>
          </p:cNvPr>
          <p:cNvSpPr/>
          <p:nvPr/>
        </p:nvSpPr>
        <p:spPr>
          <a:xfrm>
            <a:off x="11188700" y="4978398"/>
            <a:ext cx="901700" cy="330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14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70C0"/>
                </a:solidFill>
              </a:rPr>
              <a:t>Commit History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04A40D-8535-1AFB-5440-B4AFB6D90BD3}"/>
              </a:ext>
            </a:extLst>
          </p:cNvPr>
          <p:cNvSpPr txBox="1"/>
          <p:nvPr/>
        </p:nvSpPr>
        <p:spPr>
          <a:xfrm>
            <a:off x="838200" y="1124910"/>
            <a:ext cx="100298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/>
              <a:t>This should open the Commit History – a list of all of your changes!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/>
              <a:t>From here you can view which GitHub user made a commit, when, and what their commit message was</a:t>
            </a:r>
          </a:p>
          <a:p>
            <a:endParaRPr lang="en-GB" sz="2200"/>
          </a:p>
          <a:p>
            <a:pPr marL="457200" indent="-457200">
              <a:buFont typeface="+mj-lt"/>
              <a:buAutoNum type="arabicPeriod"/>
            </a:pPr>
            <a:r>
              <a:rPr lang="en-GB" sz="2200"/>
              <a:t>Click on a certain Commit for a more detailed insight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206" t="37195" r="14286" b="29142"/>
          <a:stretch/>
        </p:blipFill>
        <p:spPr>
          <a:xfrm>
            <a:off x="531073" y="3409901"/>
            <a:ext cx="9550400" cy="27029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670095" y="3545919"/>
            <a:ext cx="2177807" cy="5584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27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70C0"/>
                </a:solidFill>
              </a:rPr>
              <a:t>Changes in document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366" y="1286578"/>
            <a:ext cx="9779267" cy="529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4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10: Reinstate a previous version of a file </a:t>
            </a:r>
            <a:br>
              <a:rPr lang="en-GB">
                <a:solidFill>
                  <a:srgbClr val="0070C0"/>
                </a:solidFill>
              </a:rPr>
            </a:br>
            <a:r>
              <a:rPr lang="en-GB">
                <a:solidFill>
                  <a:srgbClr val="0070C0"/>
                </a:solidFill>
              </a:rPr>
              <a:t>(</a:t>
            </a:r>
            <a:r>
              <a:rPr lang="en-GB" err="1">
                <a:solidFill>
                  <a:srgbClr val="0070C0"/>
                </a:solidFill>
              </a:rPr>
              <a:t>eg</a:t>
            </a:r>
            <a:r>
              <a:rPr lang="en-GB">
                <a:solidFill>
                  <a:srgbClr val="0070C0"/>
                </a:solidFill>
              </a:rPr>
              <a:t>. to revert changes)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2792"/>
            <a:ext cx="10515600" cy="4394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>
                <a:solidFill>
                  <a:srgbClr val="0070C0"/>
                </a:solidFill>
              </a:rPr>
              <a:t>Tip for reverting commits:</a:t>
            </a:r>
            <a:r>
              <a:rPr lang="en-GB" sz="1800">
                <a:solidFill>
                  <a:srgbClr val="0070C0"/>
                </a:solidFill>
              </a:rPr>
              <a:t> </a:t>
            </a:r>
          </a:p>
          <a:p>
            <a:r>
              <a:rPr lang="en-GB" sz="1800"/>
              <a:t>When you revert multiple commits, it's best to revert in order from newest to oldest. If you revert commits in a different order, you may see merge conflicts.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70347" t="3205" b="75897"/>
          <a:stretch/>
        </p:blipFill>
        <p:spPr>
          <a:xfrm>
            <a:off x="425450" y="2944827"/>
            <a:ext cx="5422900" cy="2070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2787650" y="3304619"/>
            <a:ext cx="425450" cy="5584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/>
          <p:cNvSpPr/>
          <p:nvPr/>
        </p:nvSpPr>
        <p:spPr>
          <a:xfrm rot="10258875">
            <a:off x="3209406" y="3364304"/>
            <a:ext cx="2846553" cy="17737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6096000" y="2944827"/>
            <a:ext cx="276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Click on this clock to see the commit history</a:t>
            </a:r>
          </a:p>
        </p:txBody>
      </p:sp>
    </p:spTree>
    <p:extLst>
      <p:ext uri="{BB962C8B-B14F-4D97-AF65-F5344CB8AC3E}">
        <p14:creationId xmlns:p14="http://schemas.microsoft.com/office/powerpoint/2010/main" val="61264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35901"/>
          <a:stretch/>
        </p:blipFill>
        <p:spPr>
          <a:xfrm>
            <a:off x="982134" y="842433"/>
            <a:ext cx="7944892" cy="52451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2455333" y="1075266"/>
            <a:ext cx="770467" cy="3679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41133" y="102854"/>
            <a:ext cx="276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You can search for commits by file </a:t>
            </a:r>
          </a:p>
        </p:txBody>
      </p:sp>
      <p:sp>
        <p:nvSpPr>
          <p:cNvPr id="6" name="Right Arrow 5"/>
          <p:cNvSpPr/>
          <p:nvPr/>
        </p:nvSpPr>
        <p:spPr>
          <a:xfrm rot="8792084">
            <a:off x="3272922" y="791397"/>
            <a:ext cx="1158589" cy="26512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7806355" y="1443177"/>
            <a:ext cx="770467" cy="14947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9016932" y="550045"/>
            <a:ext cx="276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Each commit has a number for identification</a:t>
            </a:r>
          </a:p>
        </p:txBody>
      </p:sp>
      <p:sp>
        <p:nvSpPr>
          <p:cNvPr id="9" name="Right Arrow 8"/>
          <p:cNvSpPr/>
          <p:nvPr/>
        </p:nvSpPr>
        <p:spPr>
          <a:xfrm rot="8792084">
            <a:off x="8551455" y="1380405"/>
            <a:ext cx="1158589" cy="26512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571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3135"/>
          <a:stretch/>
        </p:blipFill>
        <p:spPr>
          <a:xfrm>
            <a:off x="745066" y="156633"/>
            <a:ext cx="7379759" cy="66023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016932" y="550045"/>
            <a:ext cx="2766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Click on the previous commit to see the previous state of the file before the last change </a:t>
            </a:r>
          </a:p>
        </p:txBody>
      </p:sp>
      <p:sp>
        <p:nvSpPr>
          <p:cNvPr id="5" name="Right Arrow 4"/>
          <p:cNvSpPr/>
          <p:nvPr/>
        </p:nvSpPr>
        <p:spPr>
          <a:xfrm rot="9844508">
            <a:off x="7758830" y="703903"/>
            <a:ext cx="1158589" cy="26512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8976225" y="2626805"/>
            <a:ext cx="27665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>
              <a:solidFill>
                <a:srgbClr val="FF0000"/>
              </a:solidFill>
            </a:endParaRPr>
          </a:p>
          <a:p>
            <a:r>
              <a:rPr lang="en-GB" sz="1600">
                <a:solidFill>
                  <a:srgbClr val="FF0000"/>
                </a:solidFill>
              </a:rPr>
              <a:t>click on “View file @ ….”</a:t>
            </a:r>
          </a:p>
          <a:p>
            <a:r>
              <a:rPr lang="en-GB" sz="1600">
                <a:solidFill>
                  <a:srgbClr val="FF0000"/>
                </a:solidFill>
              </a:rPr>
              <a:t>To see the previous state of the file and to save 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6861838" y="4693504"/>
            <a:ext cx="1262987" cy="3018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ight Arrow 7"/>
          <p:cNvSpPr/>
          <p:nvPr/>
        </p:nvSpPr>
        <p:spPr>
          <a:xfrm rot="8533355">
            <a:off x="7787378" y="4025870"/>
            <a:ext cx="1417281" cy="26086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6113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7358" y="256138"/>
            <a:ext cx="6094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OR: you can have a look at the previous state of your file on GitHub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2666" t="29667" r="14123" b="2414"/>
          <a:stretch/>
        </p:blipFill>
        <p:spPr>
          <a:xfrm>
            <a:off x="687358" y="1039528"/>
            <a:ext cx="10343231" cy="519764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F93DAD-41E5-5905-2FE2-60D88226E03C}"/>
              </a:ext>
            </a:extLst>
          </p:cNvPr>
          <p:cNvSpPr/>
          <p:nvPr/>
        </p:nvSpPr>
        <p:spPr>
          <a:xfrm>
            <a:off x="355160" y="2440033"/>
            <a:ext cx="10906398" cy="1031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0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7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65200"/>
            <a:ext cx="10515600" cy="56006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1600"/>
              <a:t>When storing code, data or files online it is of utmost importance to stress security.</a:t>
            </a:r>
          </a:p>
          <a:p>
            <a:pPr>
              <a:lnSpc>
                <a:spcPct val="150000"/>
              </a:lnSpc>
            </a:pPr>
            <a:r>
              <a:rPr lang="en-GB" sz="1600"/>
              <a:t>A rule that absolutely </a:t>
            </a:r>
            <a:r>
              <a:rPr lang="en-GB" sz="1600" b="1"/>
              <a:t>must</a:t>
            </a:r>
            <a:r>
              <a:rPr lang="en-GB" sz="1600"/>
              <a:t> be followed is to </a:t>
            </a:r>
            <a:r>
              <a:rPr lang="en-GB" sz="1600" b="1"/>
              <a:t>NEVER write log-in credentials</a:t>
            </a:r>
            <a:r>
              <a:rPr lang="en-GB" sz="1600"/>
              <a:t> (usernames, passwords, access-tokens, security tokens, pins) in code.</a:t>
            </a:r>
          </a:p>
          <a:p>
            <a:pPr lvl="1">
              <a:lnSpc>
                <a:spcPct val="150000"/>
              </a:lnSpc>
            </a:pPr>
            <a:r>
              <a:rPr lang="en-GB" sz="1600"/>
              <a:t>If you are committing and pushing these changes in your code, anyone online can access these</a:t>
            </a:r>
          </a:p>
          <a:p>
            <a:pPr>
              <a:lnSpc>
                <a:spcPct val="150000"/>
              </a:lnSpc>
            </a:pPr>
            <a:r>
              <a:rPr lang="en-GB" sz="1600"/>
              <a:t>There are GitHub-scanning bots designed to scan GitHub repositories and obtain information that could be used to log in</a:t>
            </a:r>
          </a:p>
          <a:p>
            <a:pPr>
              <a:lnSpc>
                <a:spcPct val="150000"/>
              </a:lnSpc>
            </a:pPr>
            <a:r>
              <a:rPr lang="en-GB" sz="1600"/>
              <a:t>Once a commit has been made to a repository you </a:t>
            </a:r>
            <a:r>
              <a:rPr lang="en-GB" sz="1600" b="1"/>
              <a:t>cannot</a:t>
            </a:r>
            <a:r>
              <a:rPr lang="en-GB" sz="1600"/>
              <a:t> </a:t>
            </a:r>
            <a:r>
              <a:rPr lang="en-GB" sz="1600" b="1"/>
              <a:t>delete</a:t>
            </a:r>
            <a:r>
              <a:rPr lang="en-GB" sz="1600"/>
              <a:t> that commit – you can only delete the entire repository</a:t>
            </a:r>
          </a:p>
          <a:p>
            <a:pPr>
              <a:lnSpc>
                <a:spcPct val="150000"/>
              </a:lnSpc>
            </a:pPr>
            <a:r>
              <a:rPr lang="en-GB" sz="1600"/>
              <a:t>Even if it is a private repository – inaccessible to anyone on the internet except yourself – this data is still stored on a company’s server somewhere</a:t>
            </a:r>
          </a:p>
          <a:p>
            <a:pPr lvl="1">
              <a:lnSpc>
                <a:spcPct val="150000"/>
              </a:lnSpc>
            </a:pPr>
            <a:r>
              <a:rPr lang="en-GB" sz="1600"/>
              <a:t>Data leaks and security breaches do happen – nothing is ever CERTAINLY safe no matter how unlikely</a:t>
            </a:r>
          </a:p>
          <a:p>
            <a:pPr>
              <a:lnSpc>
                <a:spcPct val="150000"/>
              </a:lnSpc>
            </a:pPr>
            <a:endParaRPr lang="en-GB" sz="1600"/>
          </a:p>
          <a:p>
            <a:pPr>
              <a:lnSpc>
                <a:spcPct val="150000"/>
              </a:lnSpc>
            </a:pPr>
            <a:r>
              <a:rPr lang="en-GB" sz="1600"/>
              <a:t>When working with private datasets or other sensitive data be sure to consciously consider what you are pushing to GitHub</a:t>
            </a:r>
          </a:p>
          <a:p>
            <a:pPr lvl="1">
              <a:lnSpc>
                <a:spcPct val="150000"/>
              </a:lnSpc>
            </a:pPr>
            <a:r>
              <a:rPr lang="en-GB" sz="1600"/>
              <a:t>If in doubt, don’t!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567" y="40767"/>
            <a:ext cx="1342772" cy="13427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567" y="5515228"/>
            <a:ext cx="1342772" cy="134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16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2: Create a GitHub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Go to: </a:t>
            </a:r>
            <a:r>
              <a:rPr lang="en-GB">
                <a:hlinkClick r:id="rId2"/>
              </a:rPr>
              <a:t>https://github.com/</a:t>
            </a:r>
            <a:endParaRPr lang="en-GB"/>
          </a:p>
          <a:p>
            <a:r>
              <a:rPr lang="en-GB"/>
              <a:t>use your work email address to create an account</a:t>
            </a:r>
          </a:p>
          <a:p>
            <a:r>
              <a:rPr lang="en-GB"/>
              <a:t>Git hub will ask you to verify your email address</a:t>
            </a:r>
          </a:p>
          <a:p>
            <a:pPr marL="0" indent="0">
              <a:buNone/>
            </a:pP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5347" t="11282" r="16041" b="80898"/>
          <a:stretch/>
        </p:blipFill>
        <p:spPr>
          <a:xfrm>
            <a:off x="838200" y="3817620"/>
            <a:ext cx="9499600" cy="5865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514840" y="3749040"/>
            <a:ext cx="909320" cy="741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3127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7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11: Pushing a project with sensitive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3905"/>
            <a:ext cx="10515600" cy="4733174"/>
          </a:xfrm>
        </p:spPr>
        <p:txBody>
          <a:bodyPr>
            <a:normAutofit/>
          </a:bodyPr>
          <a:lstStyle/>
          <a:p>
            <a:r>
              <a:rPr lang="en-GB" sz="1800"/>
              <a:t>When working with sensitive, private data or similar security-concerning files; we need to handle with care.</a:t>
            </a:r>
          </a:p>
          <a:p>
            <a:endParaRPr lang="en-GB" sz="1800"/>
          </a:p>
          <a:p>
            <a:r>
              <a:rPr lang="en-GB" sz="1800"/>
              <a:t>A simple solution to avoid pushing sensitive data/files to GitHub is to store it in a completely independent place from your code</a:t>
            </a:r>
          </a:p>
          <a:p>
            <a:pPr lvl="1"/>
            <a:r>
              <a:rPr lang="en-GB" sz="1400"/>
              <a:t>Store the data/files in another folder and define a path for it in your R code</a:t>
            </a:r>
          </a:p>
          <a:p>
            <a:pPr marL="0" indent="0">
              <a:buNone/>
            </a:pP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619" t="8253" r="71193" b="80641"/>
          <a:stretch/>
        </p:blipFill>
        <p:spPr>
          <a:xfrm>
            <a:off x="2671233" y="2880350"/>
            <a:ext cx="3483879" cy="207908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11400127">
            <a:off x="3919463" y="4143769"/>
            <a:ext cx="1343385" cy="3240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323887" y="4126463"/>
            <a:ext cx="276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this is the project connected to Git Hub</a:t>
            </a:r>
          </a:p>
        </p:txBody>
      </p:sp>
      <p:sp>
        <p:nvSpPr>
          <p:cNvPr id="8" name="Right Arrow 7"/>
          <p:cNvSpPr/>
          <p:nvPr/>
        </p:nvSpPr>
        <p:spPr>
          <a:xfrm rot="10071011">
            <a:off x="5342939" y="3389764"/>
            <a:ext cx="1343385" cy="3240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787283" y="2945397"/>
            <a:ext cx="2766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This folder is not connected to Git Hub and includes all the sensitive data/files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3615" t="22672" r="29385" b="62364"/>
          <a:stretch/>
        </p:blipFill>
        <p:spPr>
          <a:xfrm>
            <a:off x="286132" y="5380239"/>
            <a:ext cx="10766004" cy="130240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7353" y="4819040"/>
            <a:ext cx="3972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rgbClr val="FF0000"/>
                </a:solidFill>
              </a:rPr>
              <a:t>Change your R code and </a:t>
            </a:r>
            <a:br>
              <a:rPr lang="en-GB" sz="1600">
                <a:solidFill>
                  <a:srgbClr val="FF0000"/>
                </a:solidFill>
              </a:rPr>
            </a:br>
            <a:r>
              <a:rPr lang="en-GB" sz="1600">
                <a:solidFill>
                  <a:srgbClr val="FF0000"/>
                </a:solidFill>
              </a:rPr>
              <a:t>commit/ push these changes: </a:t>
            </a:r>
          </a:p>
        </p:txBody>
      </p:sp>
    </p:spTree>
    <p:extLst>
      <p:ext uri="{BB962C8B-B14F-4D97-AF65-F5344CB8AC3E}">
        <p14:creationId xmlns:p14="http://schemas.microsoft.com/office/powerpoint/2010/main" val="75014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C0842-01AF-E4A3-8BA3-6FD51A558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11: Pushing a project with sensitive data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45638-4D87-59E6-34DF-19597A776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Another possible solution is to add the files which should never be pushed to </a:t>
            </a:r>
            <a:r>
              <a:rPr lang="en-US" err="1"/>
              <a:t>Git</a:t>
            </a:r>
            <a:r>
              <a:rPr lang="en-US"/>
              <a:t> Hub on to the </a:t>
            </a:r>
            <a:r>
              <a:rPr lang="en-US" b="1"/>
              <a:t>.</a:t>
            </a:r>
            <a:r>
              <a:rPr lang="en-US" b="1" err="1"/>
              <a:t>gitignore</a:t>
            </a:r>
            <a:r>
              <a:rPr lang="en-US"/>
              <a:t> file in your R project folder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139" t="10513" r="66528" b="72436"/>
          <a:stretch/>
        </p:blipFill>
        <p:spPr>
          <a:xfrm>
            <a:off x="3645386" y="3297998"/>
            <a:ext cx="3352800" cy="1689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73903" y="3756722"/>
            <a:ext cx="1527625" cy="2886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16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139" t="10513" r="66528" b="72436"/>
          <a:stretch/>
        </p:blipFill>
        <p:spPr>
          <a:xfrm>
            <a:off x="602039" y="988731"/>
            <a:ext cx="3352800" cy="1689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02224" y="815751"/>
            <a:ext cx="474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I copied a dataset into the folder of my R project, This change to the project will show up in R Studio.</a:t>
            </a:r>
          </a:p>
        </p:txBody>
      </p:sp>
      <p:sp>
        <p:nvSpPr>
          <p:cNvPr id="4" name="Rectangle 3"/>
          <p:cNvSpPr/>
          <p:nvPr/>
        </p:nvSpPr>
        <p:spPr>
          <a:xfrm>
            <a:off x="552459" y="1833281"/>
            <a:ext cx="1527625" cy="2886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8794" t="3208" b="82062"/>
          <a:stretch/>
        </p:blipFill>
        <p:spPr>
          <a:xfrm>
            <a:off x="2988553" y="2121966"/>
            <a:ext cx="3878094" cy="145914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57024" y="3292430"/>
            <a:ext cx="4265010" cy="2886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7098176" y="2513442"/>
            <a:ext cx="474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This data is never to be pushed to Git Hub!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490" y="2315317"/>
            <a:ext cx="725028" cy="7250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5139" t="10513" r="66528" b="72436"/>
          <a:stretch/>
        </p:blipFill>
        <p:spPr>
          <a:xfrm>
            <a:off x="602039" y="4352001"/>
            <a:ext cx="3352800" cy="1689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r="68775" b="62283"/>
          <a:stretch/>
        </p:blipFill>
        <p:spPr>
          <a:xfrm>
            <a:off x="2386697" y="4195714"/>
            <a:ext cx="2987509" cy="213913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30556" y="4810725"/>
            <a:ext cx="1527625" cy="2886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2278439" y="5343141"/>
            <a:ext cx="1527625" cy="2886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6100111" y="509941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Add the file name of the data to the .</a:t>
            </a:r>
            <a:r>
              <a:rPr lang="en-GB" err="1">
                <a:solidFill>
                  <a:srgbClr val="FF0000"/>
                </a:solidFill>
              </a:rPr>
              <a:t>gitignore</a:t>
            </a:r>
            <a:r>
              <a:rPr lang="en-GB">
                <a:solidFill>
                  <a:srgbClr val="FF0000"/>
                </a:solidFill>
              </a:rPr>
              <a:t> file in your R project folder</a:t>
            </a:r>
          </a:p>
        </p:txBody>
      </p:sp>
      <p:sp>
        <p:nvSpPr>
          <p:cNvPr id="16" name="Right Arrow 15"/>
          <p:cNvSpPr/>
          <p:nvPr/>
        </p:nvSpPr>
        <p:spPr>
          <a:xfrm rot="8373830">
            <a:off x="1614531" y="1276199"/>
            <a:ext cx="1030266" cy="2532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ight Arrow 16"/>
          <p:cNvSpPr/>
          <p:nvPr/>
        </p:nvSpPr>
        <p:spPr>
          <a:xfrm rot="9811293">
            <a:off x="7007450" y="3023693"/>
            <a:ext cx="1030266" cy="2532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ight Arrow 17"/>
          <p:cNvSpPr/>
          <p:nvPr/>
        </p:nvSpPr>
        <p:spPr>
          <a:xfrm rot="10800000">
            <a:off x="3954839" y="5338174"/>
            <a:ext cx="1988629" cy="21101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55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 animBg="1"/>
      <p:bldP spid="7" grpId="0"/>
      <p:bldP spid="12" grpId="0" animBg="1"/>
      <p:bldP spid="10" grpId="0" animBg="1"/>
      <p:bldP spid="13" grpId="0"/>
      <p:bldP spid="16" grpId="0" animBg="1"/>
      <p:bldP spid="17" grpId="0" animBg="1"/>
      <p:bldP spid="1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C0842-01AF-E4A3-8BA3-6FD51A558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11: Pushing a project with sensitive data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45638-4D87-59E6-34DF-19597A776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Try it out yourself: </a:t>
            </a:r>
          </a:p>
          <a:p>
            <a:r>
              <a:rPr lang="en-US"/>
              <a:t>Add the </a:t>
            </a:r>
            <a:r>
              <a:rPr lang="en-US" err="1"/>
              <a:t>data.Rdata</a:t>
            </a:r>
            <a:r>
              <a:rPr lang="en-US"/>
              <a:t> to your .</a:t>
            </a:r>
            <a:r>
              <a:rPr lang="en-US" err="1"/>
              <a:t>gitignore</a:t>
            </a:r>
            <a:r>
              <a:rPr lang="en-US"/>
              <a:t> file</a:t>
            </a:r>
          </a:p>
          <a:p>
            <a:r>
              <a:rPr lang="en-US"/>
              <a:t>Make some changes in the R file and commit and push them to </a:t>
            </a:r>
            <a:r>
              <a:rPr lang="en-US" err="1"/>
              <a:t>Git</a:t>
            </a:r>
            <a:r>
              <a:rPr lang="en-US"/>
              <a:t> Hub</a:t>
            </a:r>
          </a:p>
          <a:p>
            <a:r>
              <a:rPr lang="en-US"/>
              <a:t>Check if </a:t>
            </a:r>
            <a:r>
              <a:rPr lang="en-US" err="1"/>
              <a:t>data.Rdata</a:t>
            </a:r>
            <a:r>
              <a:rPr lang="en-US"/>
              <a:t> has been pushed to </a:t>
            </a:r>
            <a:r>
              <a:rPr lang="en-US" err="1"/>
              <a:t>Git</a:t>
            </a:r>
            <a:r>
              <a:rPr lang="en-US"/>
              <a:t> Hub too!</a:t>
            </a:r>
          </a:p>
          <a:p>
            <a:endParaRPr lang="en-US"/>
          </a:p>
          <a:p>
            <a:r>
              <a:rPr lang="en-US"/>
              <a:t>You could even change something in the </a:t>
            </a:r>
            <a:r>
              <a:rPr lang="en-US" err="1"/>
              <a:t>data.Rdata</a:t>
            </a:r>
            <a:r>
              <a:rPr lang="en-US"/>
              <a:t> file and see if you can push it to </a:t>
            </a:r>
            <a:r>
              <a:rPr lang="en-US" err="1"/>
              <a:t>Git</a:t>
            </a:r>
            <a:r>
              <a:rPr lang="en-US"/>
              <a:t> Hub (you should not be able to!)</a:t>
            </a:r>
          </a:p>
        </p:txBody>
      </p:sp>
    </p:spTree>
    <p:extLst>
      <p:ext uri="{BB962C8B-B14F-4D97-AF65-F5344CB8AC3E}">
        <p14:creationId xmlns:p14="http://schemas.microsoft.com/office/powerpoint/2010/main" val="253621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Override global push rules in a project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/>
              <a:t>If you are the admin of a project on Git Hub, you can set global push rules and exclude data files by name or file type from being pushed onto Git hub</a:t>
            </a:r>
          </a:p>
          <a:p>
            <a:endParaRPr lang="en-GB" sz="1800"/>
          </a:p>
          <a:p>
            <a:r>
              <a:rPr lang="en-GB" sz="1800"/>
              <a:t>Please see more here:</a:t>
            </a:r>
            <a:br>
              <a:rPr lang="en-GB" sz="1800"/>
            </a:br>
            <a:r>
              <a:rPr lang="en-GB" sz="1800">
                <a:hlinkClick r:id="rId3"/>
              </a:rPr>
              <a:t>https://docs.gitlab.com/ee/user/project/repository/push_rules.html</a:t>
            </a:r>
            <a:r>
              <a:rPr lang="en-GB" sz="1800"/>
              <a:t/>
            </a:r>
            <a:br>
              <a:rPr lang="en-GB" sz="1800"/>
            </a:br>
            <a:r>
              <a:rPr lang="en-GB" sz="1800"/>
              <a:t>“override global push rules per project”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78509" t="7806" b="61587"/>
          <a:stretch/>
        </p:blipFill>
        <p:spPr>
          <a:xfrm>
            <a:off x="8104472" y="3715351"/>
            <a:ext cx="3930316" cy="30319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722543" y="4004109"/>
            <a:ext cx="548640" cy="4898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5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12: Clone a repository for collaboration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You are invited to work on the repository “Git-Workshop”</a:t>
            </a:r>
          </a:p>
          <a:p>
            <a:r>
              <a:rPr lang="en-GB"/>
              <a:t>Check your emails for the invitation</a:t>
            </a:r>
          </a:p>
          <a:p>
            <a:r>
              <a:rPr lang="en-GB"/>
              <a:t>Clone this repository, as an R project (as we have done before)</a:t>
            </a:r>
          </a:p>
          <a:p>
            <a:pPr marL="0" indent="0">
              <a:buNone/>
            </a:pP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071" t="11849" r="24185" b="5663"/>
          <a:stretch/>
        </p:blipFill>
        <p:spPr>
          <a:xfrm>
            <a:off x="4036143" y="3510333"/>
            <a:ext cx="3181780" cy="280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1: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1800"/>
              <a:t>Create an account for a </a:t>
            </a:r>
            <a:r>
              <a:rPr lang="de-DE" sz="1800" err="1"/>
              <a:t>Git</a:t>
            </a:r>
            <a:r>
              <a:rPr lang="de-DE" sz="1800"/>
              <a:t> </a:t>
            </a:r>
            <a:r>
              <a:rPr lang="de-DE" sz="1800" err="1"/>
              <a:t>hosting</a:t>
            </a:r>
            <a:r>
              <a:rPr lang="de-DE" sz="1800"/>
              <a:t> tool (e.g. GitHub) </a:t>
            </a:r>
          </a:p>
        </p:txBody>
      </p:sp>
    </p:spTree>
    <p:extLst>
      <p:ext uri="{BB962C8B-B14F-4D97-AF65-F5344CB8AC3E}">
        <p14:creationId xmlns:p14="http://schemas.microsoft.com/office/powerpoint/2010/main" val="104430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2: </a:t>
            </a:r>
          </a:p>
          <a:p>
            <a:pPr>
              <a:defRPr/>
            </a:pPr>
            <a:r>
              <a:rPr lang="en-GB" sz="1800"/>
              <a:t>Create a "repository" (project folder) with the Git hosting tool (GitHub)</a:t>
            </a:r>
            <a:endParaRPr lang="en-GB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81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3: </a:t>
            </a:r>
          </a:p>
          <a:p>
            <a:pPr>
              <a:defRPr/>
            </a:pPr>
            <a:r>
              <a:rPr lang="en-GB" sz="1800"/>
              <a:t>“Clone” (copy) the online-repository to your local machine</a:t>
            </a:r>
            <a:endParaRPr lang="en-GB"/>
          </a:p>
          <a:p>
            <a:pPr lvl="0">
              <a:defRPr/>
            </a:pPr>
            <a:endParaRPr lang="de-DE"/>
          </a:p>
          <a:p>
            <a:pPr lvl="0">
              <a:defRPr/>
            </a:pPr>
            <a:r>
              <a:rPr lang="de-DE"/>
              <a:t>Clone: </a:t>
            </a:r>
            <a:r>
              <a:rPr lang="de-DE" err="1"/>
              <a:t>Isolated</a:t>
            </a:r>
            <a:r>
              <a:rPr lang="de-DE"/>
              <a:t> </a:t>
            </a:r>
            <a:r>
              <a:rPr lang="de-DE" err="1"/>
              <a:t>development</a:t>
            </a:r>
            <a:r>
              <a:rPr lang="de-DE"/>
              <a:t> </a:t>
            </a:r>
            <a:r>
              <a:rPr lang="de-DE" err="1"/>
              <a:t>environment</a:t>
            </a:r>
            <a:endParaRPr lang="en-GB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701706" y="5799980"/>
            <a:ext cx="430100" cy="4245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32862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19" name="TextBox 18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cxnSp>
        <p:nvCxnSpPr>
          <p:cNvPr id="20" name="Straight Arrow Connector 19"/>
          <p:cNvCxnSpPr>
            <a:endCxn id="15" idx="0"/>
          </p:cNvCxnSpPr>
          <p:nvPr/>
        </p:nvCxnSpPr>
        <p:spPr>
          <a:xfrm flipH="1">
            <a:off x="3607928" y="3496675"/>
            <a:ext cx="3274859" cy="2033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Step</a:t>
            </a:r>
            <a:r>
              <a:rPr lang="de-DE" b="1"/>
              <a:t> 4: </a:t>
            </a:r>
          </a:p>
          <a:p>
            <a:endParaRPr lang="de-DE" baseline="0"/>
          </a:p>
          <a:p>
            <a:r>
              <a:rPr lang="de-DE" baseline="0"/>
              <a:t>Development: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/>
              <a:t>Make</a:t>
            </a:r>
            <a:r>
              <a:rPr lang="de-DE"/>
              <a:t> </a:t>
            </a:r>
            <a:r>
              <a:rPr lang="de-DE" err="1"/>
              <a:t>changes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files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aseline="0"/>
              <a:t>Add </a:t>
            </a:r>
            <a:r>
              <a:rPr lang="de-DE" baseline="0" err="1"/>
              <a:t>new</a:t>
            </a:r>
            <a:r>
              <a:rPr lang="de-DE" baseline="0"/>
              <a:t> </a:t>
            </a:r>
            <a:r>
              <a:rPr lang="de-DE" baseline="0" err="1"/>
              <a:t>files</a:t>
            </a:r>
            <a:endParaRPr lang="de-DE" baseline="0"/>
          </a:p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6" y="4694620"/>
            <a:ext cx="2667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21" name="TextBox 20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310951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First look into the Git Hub account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419"/>
          <a:stretch/>
        </p:blipFill>
        <p:spPr>
          <a:xfrm>
            <a:off x="2250666" y="1841500"/>
            <a:ext cx="7261634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180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5" y="2891334"/>
            <a:ext cx="447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5: </a:t>
            </a:r>
          </a:p>
          <a:p>
            <a:r>
              <a:rPr lang="de-DE" baseline="0"/>
              <a:t>Commit changes to secure them.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6569725" y="2548781"/>
            <a:ext cx="694063" cy="6851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 flipV="1">
            <a:off x="7546554" y="6208630"/>
            <a:ext cx="2157029" cy="57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03583" y="5405967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commit</a:t>
            </a:r>
            <a:endParaRPr lang="en-GB" sz="14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9506800" y="4550848"/>
            <a:ext cx="393565" cy="42455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H="1" flipV="1">
            <a:off x="9703583" y="4975398"/>
            <a:ext cx="1" cy="1233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26" name="TextBox 25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73836F-7767-C86E-9256-35D46CB75D81}"/>
              </a:ext>
            </a:extLst>
          </p:cNvPr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372052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617124" y="2548782"/>
            <a:ext cx="635104" cy="6851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4" y="2891334"/>
            <a:ext cx="5100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6: </a:t>
            </a:r>
          </a:p>
          <a:p>
            <a:pPr lvl="0">
              <a:defRPr/>
            </a:pPr>
            <a:r>
              <a:rPr lang="de-DE"/>
              <a:t>Push changes to the repository </a:t>
            </a:r>
            <a:br>
              <a:rPr lang="de-DE"/>
            </a:br>
            <a:r>
              <a:rPr lang="de-DE"/>
              <a:t>(eg.: to the master branch) on your Git hosting tool (e.g.: GitHub)</a:t>
            </a:r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H="1">
            <a:off x="7656723" y="3029634"/>
            <a:ext cx="20468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546554" y="6208630"/>
            <a:ext cx="2157029" cy="57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03583" y="5405967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commit</a:t>
            </a:r>
            <a:endParaRPr lang="en-GB" sz="14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9506800" y="4550848"/>
            <a:ext cx="393565" cy="424550"/>
          </a:xfrm>
          <a:prstGeom prst="rect">
            <a:avLst/>
          </a:prstGeom>
        </p:spPr>
      </p:pic>
      <p:cxnSp>
        <p:nvCxnSpPr>
          <p:cNvPr id="21" name="Straight Connector 20"/>
          <p:cNvCxnSpPr>
            <a:endCxn id="20" idx="0"/>
          </p:cNvCxnSpPr>
          <p:nvPr/>
        </p:nvCxnSpPr>
        <p:spPr>
          <a:xfrm>
            <a:off x="9703583" y="3029634"/>
            <a:ext cx="0" cy="15212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20" idx="2"/>
          </p:cNvCxnSpPr>
          <p:nvPr/>
        </p:nvCxnSpPr>
        <p:spPr>
          <a:xfrm flipH="1" flipV="1">
            <a:off x="9703583" y="4975398"/>
            <a:ext cx="1" cy="1233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703582" y="3524521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push</a:t>
            </a:r>
            <a:endParaRPr lang="en-GB" sz="1400" b="1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8" t="13012" r="63856" b="62410"/>
          <a:stretch/>
        </p:blipFill>
        <p:spPr>
          <a:xfrm>
            <a:off x="3374958" y="5799980"/>
            <a:ext cx="430100" cy="42455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chemeClr val="accent4">
                    <a:lumMod val="75000"/>
                  </a:schemeClr>
                </a:solidFill>
              </a:rPr>
              <a:t>local repository</a:t>
            </a:r>
            <a:endParaRPr lang="en-GB" sz="12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35" name="TextBox 34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2227E2-25E1-AE03-DD54-E118461FB825}"/>
              </a:ext>
            </a:extLst>
          </p:cNvPr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376414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617124" y="2548782"/>
            <a:ext cx="635104" cy="6851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7" y="1167788"/>
            <a:ext cx="3257320" cy="32573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accent1">
                    <a:lumMod val="75000"/>
                  </a:schemeClr>
                </a:solidFill>
              </a:rPr>
              <a:t>Basic overview of how Git works</a:t>
            </a: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546554" y="2185574"/>
            <a:ext cx="123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GitHub</a:t>
            </a:r>
            <a:endParaRPr lang="en-GB" sz="1400"/>
          </a:p>
        </p:txBody>
      </p:sp>
      <p:sp>
        <p:nvSpPr>
          <p:cNvPr id="8" name="TextBox 7"/>
          <p:cNvSpPr txBox="1"/>
          <p:nvPr/>
        </p:nvSpPr>
        <p:spPr>
          <a:xfrm>
            <a:off x="440674" y="2891334"/>
            <a:ext cx="5100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Step 7: </a:t>
            </a:r>
          </a:p>
          <a:p>
            <a:pPr lvl="0">
              <a:defRPr/>
            </a:pPr>
            <a:r>
              <a:rPr lang="de-DE"/>
              <a:t>Other members of the team can now pull your changes to their local repository. </a:t>
            </a:r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332862" y="32196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6075360" y="5530468"/>
            <a:ext cx="1718632" cy="1145754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916756" y="3496675"/>
            <a:ext cx="0" cy="2303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82787" y="4694620"/>
            <a:ext cx="189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/>
              <a:t>eg.: with GitTortoise, Rstudio, Terminal</a:t>
            </a:r>
            <a:endParaRPr lang="en-GB" sz="1400"/>
          </a:p>
        </p:txBody>
      </p:sp>
      <p:sp>
        <p:nvSpPr>
          <p:cNvPr id="15" name="TextBox 14"/>
          <p:cNvSpPr txBox="1"/>
          <p:nvPr/>
        </p:nvSpPr>
        <p:spPr>
          <a:xfrm>
            <a:off x="6332862" y="6189551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6719973" y="5784080"/>
            <a:ext cx="393565" cy="42455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4" t="37507" r="18450" b="26559"/>
          <a:stretch/>
        </p:blipFill>
        <p:spPr>
          <a:xfrm>
            <a:off x="2748612" y="5530468"/>
            <a:ext cx="1718632" cy="1145754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H="1">
            <a:off x="3723701" y="3480775"/>
            <a:ext cx="2893423" cy="21268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04381" y="4514633"/>
            <a:ext cx="1899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/>
              <a:t>pull</a:t>
            </a:r>
            <a:endParaRPr lang="en-GB" sz="1400" b="1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9" t="13012" r="23644" b="62410"/>
          <a:stretch/>
        </p:blipFill>
        <p:spPr>
          <a:xfrm>
            <a:off x="3393225" y="5802422"/>
            <a:ext cx="393565" cy="42455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227063" y="6528183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A</a:t>
            </a:r>
            <a:endParaRPr lang="en-GB" sz="1200"/>
          </a:p>
        </p:txBody>
      </p:sp>
      <p:sp>
        <p:nvSpPr>
          <p:cNvPr id="34" name="TextBox 33"/>
          <p:cNvSpPr txBox="1"/>
          <p:nvPr/>
        </p:nvSpPr>
        <p:spPr>
          <a:xfrm>
            <a:off x="2882395" y="6581001"/>
            <a:ext cx="1415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/>
              <a:t>team member B</a:t>
            </a:r>
            <a:endParaRPr lang="en-GB" sz="1200"/>
          </a:p>
        </p:txBody>
      </p:sp>
      <p:sp>
        <p:nvSpPr>
          <p:cNvPr id="35" name="TextBox 34"/>
          <p:cNvSpPr txBox="1"/>
          <p:nvPr/>
        </p:nvSpPr>
        <p:spPr>
          <a:xfrm>
            <a:off x="3006114" y="6173376"/>
            <a:ext cx="116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>
                <a:solidFill>
                  <a:srgbClr val="FF0000"/>
                </a:solidFill>
              </a:rPr>
              <a:t>local repository</a:t>
            </a:r>
            <a:endParaRPr lang="en-GB" sz="12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33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13: Pull changes from the repository </a:t>
            </a:r>
            <a:br>
              <a:rPr lang="en-GB">
                <a:solidFill>
                  <a:srgbClr val="0070C0"/>
                </a:solidFill>
              </a:rPr>
            </a:br>
            <a:r>
              <a:rPr lang="en-GB">
                <a:solidFill>
                  <a:srgbClr val="0070C0"/>
                </a:solidFill>
              </a:rPr>
              <a:t>“Git workshop”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Next: Laura &amp; Ethan are going to make some changes to the repository  “Git workshop”</a:t>
            </a:r>
          </a:p>
          <a:p>
            <a:r>
              <a:rPr lang="en-GB"/>
              <a:t>Let’s have a look if you can see the changes in your </a:t>
            </a:r>
            <a:r>
              <a:rPr lang="en-GB" err="1"/>
              <a:t>Rstudio</a:t>
            </a:r>
            <a:r>
              <a:rPr lang="en-GB"/>
              <a:t> project on your laptop!</a:t>
            </a:r>
          </a:p>
          <a:p>
            <a:r>
              <a:rPr lang="en-GB"/>
              <a:t>Why can you not see any changes yet?</a:t>
            </a:r>
          </a:p>
        </p:txBody>
      </p:sp>
    </p:spTree>
    <p:extLst>
      <p:ext uri="{BB962C8B-B14F-4D97-AF65-F5344CB8AC3E}">
        <p14:creationId xmlns:p14="http://schemas.microsoft.com/office/powerpoint/2010/main" val="918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13: Pull changes from the repository </a:t>
            </a:r>
            <a:br>
              <a:rPr lang="en-GB">
                <a:solidFill>
                  <a:srgbClr val="0070C0"/>
                </a:solidFill>
              </a:rPr>
            </a:br>
            <a:r>
              <a:rPr lang="en-GB">
                <a:solidFill>
                  <a:srgbClr val="0070C0"/>
                </a:solidFill>
              </a:rPr>
              <a:t>“Git workshop”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In Order to pull the changes in your local version of this project you need to pull them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611" t="3590" b="67820"/>
          <a:stretch/>
        </p:blipFill>
        <p:spPr>
          <a:xfrm>
            <a:off x="1574800" y="3344863"/>
            <a:ext cx="3911600" cy="2832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66043" y="3864409"/>
            <a:ext cx="548640" cy="4898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4118542" y="3209926"/>
            <a:ext cx="1482157" cy="6544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/>
          <p:cNvSpPr/>
          <p:nvPr/>
        </p:nvSpPr>
        <p:spPr>
          <a:xfrm rot="12492743">
            <a:off x="3641941" y="4878533"/>
            <a:ext cx="3011853" cy="26232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ight Arrow 7"/>
          <p:cNvSpPr/>
          <p:nvPr/>
        </p:nvSpPr>
        <p:spPr>
          <a:xfrm rot="10800000">
            <a:off x="5622498" y="3406002"/>
            <a:ext cx="2124502" cy="27699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7944983" y="3212327"/>
            <a:ext cx="314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Make sure you are in the correct project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81052" y="5467860"/>
            <a:ext cx="314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Click blue arrow to pull changes</a:t>
            </a:r>
          </a:p>
        </p:txBody>
      </p:sp>
    </p:spTree>
    <p:extLst>
      <p:ext uri="{BB962C8B-B14F-4D97-AF65-F5344CB8AC3E}">
        <p14:creationId xmlns:p14="http://schemas.microsoft.com/office/powerpoint/2010/main" val="406631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7292" t="3205" r="27014" b="58590"/>
          <a:stretch/>
        </p:blipFill>
        <p:spPr>
          <a:xfrm>
            <a:off x="1824567" y="1079501"/>
            <a:ext cx="8356600" cy="3784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8384" y="464059"/>
            <a:ext cx="4755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The pull report an look something like this. </a:t>
            </a:r>
          </a:p>
        </p:txBody>
      </p:sp>
      <p:sp>
        <p:nvSpPr>
          <p:cNvPr id="4" name="Rectangle 3"/>
          <p:cNvSpPr/>
          <p:nvPr/>
        </p:nvSpPr>
        <p:spPr>
          <a:xfrm>
            <a:off x="1955800" y="2624668"/>
            <a:ext cx="3492499" cy="2709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692484" y="5479019"/>
            <a:ext cx="4755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You should be able to see the changes on your local version after the pull </a:t>
            </a:r>
          </a:p>
        </p:txBody>
      </p:sp>
    </p:spTree>
    <p:extLst>
      <p:ext uri="{BB962C8B-B14F-4D97-AF65-F5344CB8AC3E}">
        <p14:creationId xmlns:p14="http://schemas.microsoft.com/office/powerpoint/2010/main" val="11815094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14: Let’s try to create a merge conflict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Merge conflict can arise when collaborators create changes in the same document that are conflicting:</a:t>
            </a:r>
          </a:p>
          <a:p>
            <a:pPr lvl="1"/>
            <a:r>
              <a:rPr lang="en-GB" err="1"/>
              <a:t>Eg</a:t>
            </a:r>
            <a:r>
              <a:rPr lang="en-GB"/>
              <a:t>.: changes in the same line of code</a:t>
            </a:r>
          </a:p>
          <a:p>
            <a:pPr lvl="1"/>
            <a:endParaRPr lang="en-GB"/>
          </a:p>
          <a:p>
            <a:r>
              <a:rPr lang="en-GB"/>
              <a:t>Before you start working on a file, always make sure that you pull all previous changes in order to work on the most up to date version!</a:t>
            </a:r>
          </a:p>
        </p:txBody>
      </p:sp>
    </p:spTree>
    <p:extLst>
      <p:ext uri="{BB962C8B-B14F-4D97-AF65-F5344CB8AC3E}">
        <p14:creationId xmlns:p14="http://schemas.microsoft.com/office/powerpoint/2010/main" val="963178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09" t="28696" r="32806" b="40988"/>
          <a:stretch/>
        </p:blipFill>
        <p:spPr>
          <a:xfrm>
            <a:off x="779646" y="2011680"/>
            <a:ext cx="9634889" cy="300308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2484" y="2797923"/>
            <a:ext cx="9722051" cy="513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856113" y="834370"/>
            <a:ext cx="9394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A collaborator has made a change on line 4 in one of the </a:t>
            </a:r>
            <a:r>
              <a:rPr lang="en-GB" err="1">
                <a:solidFill>
                  <a:srgbClr val="FF0000"/>
                </a:solidFill>
              </a:rPr>
              <a:t>Rcodes</a:t>
            </a:r>
            <a:r>
              <a:rPr lang="en-GB">
                <a:solidFill>
                  <a:srgbClr val="FF0000"/>
                </a:solidFill>
              </a:rPr>
              <a:t> you are working 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6113" y="5616339"/>
            <a:ext cx="9742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What happens if you work on line 4 at the same time without pulling your collaborators  changes beforehand?</a:t>
            </a:r>
          </a:p>
        </p:txBody>
      </p:sp>
      <p:sp>
        <p:nvSpPr>
          <p:cNvPr id="6" name="Right Arrow 5"/>
          <p:cNvSpPr/>
          <p:nvPr/>
        </p:nvSpPr>
        <p:spPr>
          <a:xfrm rot="8600196">
            <a:off x="3846456" y="1799205"/>
            <a:ext cx="2588732" cy="25062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46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09" t="5863" r="27439" b="62947"/>
          <a:stretch/>
        </p:blipFill>
        <p:spPr>
          <a:xfrm>
            <a:off x="972152" y="962525"/>
            <a:ext cx="8662736" cy="205980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7355" y="1694046"/>
            <a:ext cx="9722051" cy="3495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634559" y="163631"/>
            <a:ext cx="9394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I am trying to make a change in the same line</a:t>
            </a:r>
          </a:p>
        </p:txBody>
      </p:sp>
      <p:sp>
        <p:nvSpPr>
          <p:cNvPr id="5" name="Right Arrow 4"/>
          <p:cNvSpPr/>
          <p:nvPr/>
        </p:nvSpPr>
        <p:spPr>
          <a:xfrm rot="8600196">
            <a:off x="5386312" y="876186"/>
            <a:ext cx="1740881" cy="2420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25251"/>
          <a:stretch/>
        </p:blipFill>
        <p:spPr>
          <a:xfrm>
            <a:off x="972152" y="3022332"/>
            <a:ext cx="4730609" cy="36419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08702" y="4488948"/>
            <a:ext cx="9394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Can I commit and push this change to Git Hub?</a:t>
            </a:r>
          </a:p>
        </p:txBody>
      </p:sp>
    </p:spTree>
    <p:extLst>
      <p:ext uri="{BB962C8B-B14F-4D97-AF65-F5344CB8AC3E}">
        <p14:creationId xmlns:p14="http://schemas.microsoft.com/office/powerpoint/2010/main" val="20271243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600" t="2582" r="5962" b="59229"/>
          <a:stretch/>
        </p:blipFill>
        <p:spPr>
          <a:xfrm>
            <a:off x="606391" y="1578543"/>
            <a:ext cx="8345105" cy="375385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2268" y="407837"/>
            <a:ext cx="9394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Can I commit and push this change to Git Hub?</a:t>
            </a:r>
          </a:p>
          <a:p>
            <a:endParaRPr lang="en-GB">
              <a:solidFill>
                <a:srgbClr val="FF0000"/>
              </a:solidFill>
            </a:endParaRPr>
          </a:p>
          <a:p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 yes, I am able to commit my changes locally!</a:t>
            </a:r>
            <a:endParaRPr lang="en-GB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989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Task 3: Create your own first repository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On GitHub, create your own first repository</a:t>
            </a:r>
            <a:endParaRPr lang="en-GB">
              <a:cs typeface="Calibri"/>
            </a:endParaRPr>
          </a:p>
          <a:p>
            <a:r>
              <a:rPr lang="en-GB"/>
              <a:t>Click on “new”</a:t>
            </a:r>
            <a:endParaRPr lang="en-GB">
              <a:cs typeface="Calibri"/>
            </a:endParaRPr>
          </a:p>
          <a:p>
            <a:r>
              <a:rPr lang="en-GB"/>
              <a:t>Name Repository</a:t>
            </a:r>
            <a:endParaRPr lang="en-GB">
              <a:cs typeface="Calibri"/>
            </a:endParaRPr>
          </a:p>
          <a:p>
            <a:r>
              <a:rPr lang="en-GB"/>
              <a:t>Provide optional additional description of project</a:t>
            </a:r>
            <a:endParaRPr lang="en-GB">
              <a:cs typeface="Calibri"/>
            </a:endParaRPr>
          </a:p>
          <a:p>
            <a:r>
              <a:rPr lang="en-GB"/>
              <a:t>Choose whether repository is only viewable to you (</a:t>
            </a:r>
            <a:r>
              <a:rPr lang="en-GB" b="1"/>
              <a:t>private</a:t>
            </a:r>
            <a:r>
              <a:rPr lang="en-GB"/>
              <a:t>) or by anyone (</a:t>
            </a:r>
            <a:r>
              <a:rPr lang="en-GB" b="1"/>
              <a:t>public</a:t>
            </a:r>
            <a:r>
              <a:rPr lang="en-GB"/>
              <a:t>)</a:t>
            </a:r>
            <a:endParaRPr lang="en-GB">
              <a:cs typeface="Calibri" panose="020F0502020204030204"/>
            </a:endParaRPr>
          </a:p>
          <a:p>
            <a:r>
              <a:rPr lang="en-GB">
                <a:cs typeface="Calibri" panose="020F0502020204030204"/>
              </a:rPr>
              <a:t>For this example, ensure the "README" file option is </a:t>
            </a:r>
            <a:r>
              <a:rPr lang="en-GB" b="1">
                <a:cs typeface="Calibri" panose="020F0502020204030204"/>
              </a:rPr>
              <a:t>unticked</a:t>
            </a:r>
          </a:p>
        </p:txBody>
      </p:sp>
    </p:spTree>
    <p:extLst>
      <p:ext uri="{BB962C8B-B14F-4D97-AF65-F5344CB8AC3E}">
        <p14:creationId xmlns:p14="http://schemas.microsoft.com/office/powerpoint/2010/main" val="1622055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298" t="2485" r="6466" b="59425"/>
          <a:stretch/>
        </p:blipFill>
        <p:spPr>
          <a:xfrm>
            <a:off x="587142" y="1982803"/>
            <a:ext cx="8325852" cy="37442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2268" y="407837"/>
            <a:ext cx="9394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Can I commit and push this change to Git Hub?</a:t>
            </a:r>
          </a:p>
          <a:p>
            <a:endParaRPr lang="en-GB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yes, I am able to commit my changes locally!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No, I am not able to push my changes on the Git Hub repo!  merge conflict!</a:t>
            </a:r>
            <a:endParaRPr lang="en-GB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9029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b="31910"/>
          <a:stretch/>
        </p:blipFill>
        <p:spPr>
          <a:xfrm>
            <a:off x="4803007" y="1603809"/>
            <a:ext cx="7104546" cy="49823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1005" y="281750"/>
            <a:ext cx="9394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Git makes an effort to tell me what is wrong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I should have pulled the changes made by my collaborator beforehand!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Now I need to solve the merge conflict manually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en-GB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14248" y="4734128"/>
            <a:ext cx="7565457" cy="877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105611" y="4243066"/>
            <a:ext cx="9394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In this report I can see my changes and also </a:t>
            </a:r>
            <a:br>
              <a:rPr lang="en-GB">
                <a:solidFill>
                  <a:srgbClr val="FF0000"/>
                </a:solidFill>
              </a:rPr>
            </a:br>
            <a:r>
              <a:rPr lang="en-GB">
                <a:solidFill>
                  <a:srgbClr val="FF0000"/>
                </a:solidFill>
              </a:rPr>
              <a:t>the changes of my collaborator </a:t>
            </a:r>
            <a:br>
              <a:rPr lang="en-GB">
                <a:solidFill>
                  <a:srgbClr val="FF0000"/>
                </a:solidFill>
              </a:rPr>
            </a:br>
            <a:r>
              <a:rPr lang="en-GB">
                <a:solidFill>
                  <a:srgbClr val="FF0000"/>
                </a:solidFill>
              </a:rPr>
              <a:t>which are conflicting</a:t>
            </a:r>
          </a:p>
        </p:txBody>
      </p:sp>
      <p:sp>
        <p:nvSpPr>
          <p:cNvPr id="9" name="Right Arrow 8"/>
          <p:cNvSpPr/>
          <p:nvPr/>
        </p:nvSpPr>
        <p:spPr>
          <a:xfrm rot="485815">
            <a:off x="2620622" y="4966923"/>
            <a:ext cx="1740881" cy="2420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73571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3387707-C35A-0BEF-B5CF-27B18DF3FFD8}"/>
              </a:ext>
            </a:extLst>
          </p:cNvPr>
          <p:cNvSpPr txBox="1"/>
          <p:nvPr/>
        </p:nvSpPr>
        <p:spPr>
          <a:xfrm>
            <a:off x="3226890" y="585287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git config </a:t>
            </a:r>
            <a:r>
              <a:rPr lang="en-GB" err="1"/>
              <a:t>pull.rebase</a:t>
            </a:r>
            <a:r>
              <a:rPr lang="en-GB"/>
              <a:t> false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65CD2B4-A1BB-D0FB-48A9-490F6AB00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527" y="311149"/>
            <a:ext cx="6567814" cy="3816328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30BFB90-2700-9C2A-2AAD-EAC34DACBD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35"/>
          <a:stretch/>
        </p:blipFill>
        <p:spPr>
          <a:xfrm>
            <a:off x="2179527" y="4475608"/>
            <a:ext cx="6567814" cy="123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647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1D71B57-A727-80ED-894A-5F1B42693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019" y="1744770"/>
            <a:ext cx="9543422" cy="44055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1005" y="281750"/>
            <a:ext cx="9394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Once I pulled the version from Git Hub I can see the two conflicting changes in my R code.</a:t>
            </a:r>
          </a:p>
          <a:p>
            <a:r>
              <a:rPr lang="en-GB">
                <a:solidFill>
                  <a:srgbClr val="FF0000"/>
                </a:solidFill>
              </a:rPr>
              <a:t>I will have to decide manually which one should be kept</a:t>
            </a:r>
          </a:p>
        </p:txBody>
      </p:sp>
      <p:sp>
        <p:nvSpPr>
          <p:cNvPr id="4" name="Rectangle 3"/>
          <p:cNvSpPr/>
          <p:nvPr/>
        </p:nvSpPr>
        <p:spPr>
          <a:xfrm>
            <a:off x="1834019" y="2688804"/>
            <a:ext cx="7381658" cy="12587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A32F43-526B-81C5-273E-F70D148652CD}"/>
              </a:ext>
            </a:extLst>
          </p:cNvPr>
          <p:cNvSpPr txBox="1"/>
          <p:nvPr/>
        </p:nvSpPr>
        <p:spPr>
          <a:xfrm>
            <a:off x="0" y="2068470"/>
            <a:ext cx="1414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Local Version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8D6134-3205-C9F3-A7F3-03D7FB5CB61A}"/>
              </a:ext>
            </a:extLst>
          </p:cNvPr>
          <p:cNvSpPr txBox="1"/>
          <p:nvPr/>
        </p:nvSpPr>
        <p:spPr>
          <a:xfrm>
            <a:off x="0" y="3947524"/>
            <a:ext cx="141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Repo Version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1CDCEF-2BCB-DE64-1E91-22FD62C0788A}"/>
              </a:ext>
            </a:extLst>
          </p:cNvPr>
          <p:cNvCxnSpPr>
            <a:stCxn id="9" idx="2"/>
          </p:cNvCxnSpPr>
          <p:nvPr/>
        </p:nvCxnSpPr>
        <p:spPr>
          <a:xfrm>
            <a:off x="707213" y="2437802"/>
            <a:ext cx="1008853" cy="48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9AFDEE0-23F3-F18F-5021-0744471351A9}"/>
              </a:ext>
            </a:extLst>
          </p:cNvPr>
          <p:cNvCxnSpPr>
            <a:stCxn id="10" idx="0"/>
          </p:cNvCxnSpPr>
          <p:nvPr/>
        </p:nvCxnSpPr>
        <p:spPr>
          <a:xfrm flipV="1">
            <a:off x="707758" y="3578191"/>
            <a:ext cx="970730" cy="369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18317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Branching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1166"/>
            <a:ext cx="10515600" cy="4665797"/>
          </a:xfrm>
        </p:spPr>
        <p:txBody>
          <a:bodyPr>
            <a:normAutofit/>
          </a:bodyPr>
          <a:lstStyle/>
          <a:p>
            <a:r>
              <a:rPr lang="en-GB" sz="1600"/>
              <a:t>So far we have only worked in the main branch of your repository</a:t>
            </a:r>
          </a:p>
          <a:p>
            <a:r>
              <a:rPr lang="en-GB" sz="1600"/>
              <a:t>If you are collaborating, it makes sense to create a branch for every work package </a:t>
            </a:r>
          </a:p>
          <a:p>
            <a:pPr marL="0" indent="0">
              <a:buNone/>
            </a:pPr>
            <a:r>
              <a:rPr lang="en-GB" sz="1600" b="1">
                <a:solidFill>
                  <a:srgbClr val="0070C0"/>
                </a:solidFill>
              </a:rPr>
              <a:t>Idea: </a:t>
            </a:r>
          </a:p>
          <a:p>
            <a:r>
              <a:rPr lang="en-GB" sz="1600"/>
              <a:t>changes to the project are not made in the main branch</a:t>
            </a:r>
          </a:p>
          <a:p>
            <a:r>
              <a:rPr lang="en-GB" sz="1600"/>
              <a:t>Main branch always contains the latest approved version of the project that runs without errors</a:t>
            </a:r>
          </a:p>
          <a:p>
            <a:r>
              <a:rPr lang="en-GB" sz="1600"/>
              <a:t>Changes or adding of new features is done in branches</a:t>
            </a:r>
          </a:p>
          <a:p>
            <a:r>
              <a:rPr lang="en-GB" sz="1600"/>
              <a:t>Ones a change/ new feature to the code has been approved by the project lead, the branch with the change/ new feature can be merged to the main branch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941" t="26159" r="19885" b="39514"/>
          <a:stretch/>
        </p:blipFill>
        <p:spPr>
          <a:xfrm>
            <a:off x="1597794" y="4158115"/>
            <a:ext cx="8835991" cy="252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907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29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0070C0"/>
                </a:solidFill>
              </a:rPr>
              <a:t>Task 15: Create your own branch in the repository “Git-Workshop” using </a:t>
            </a:r>
            <a:r>
              <a:rPr lang="en-GB" sz="4000" err="1">
                <a:solidFill>
                  <a:srgbClr val="0070C0"/>
                </a:solidFill>
              </a:rPr>
              <a:t>RStudio</a:t>
            </a:r>
            <a:r>
              <a:rPr lang="en-GB" sz="400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71135" b="83877"/>
          <a:stretch/>
        </p:blipFill>
        <p:spPr>
          <a:xfrm>
            <a:off x="233148" y="1247575"/>
            <a:ext cx="5278877" cy="159722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771385" y="2112828"/>
            <a:ext cx="1228181" cy="46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316687" y="1743496"/>
            <a:ext cx="546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Create your own branch from the master branch</a:t>
            </a:r>
          </a:p>
        </p:txBody>
      </p:sp>
      <p:sp>
        <p:nvSpPr>
          <p:cNvPr id="13" name="Right Arrow 12"/>
          <p:cNvSpPr/>
          <p:nvPr/>
        </p:nvSpPr>
        <p:spPr>
          <a:xfrm rot="9896456">
            <a:off x="5020983" y="1985414"/>
            <a:ext cx="1197878" cy="2041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39757" t="41244" r="39923" b="36759"/>
          <a:stretch/>
        </p:blipFill>
        <p:spPr>
          <a:xfrm>
            <a:off x="1046218" y="2965915"/>
            <a:ext cx="3715966" cy="21789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77011" y="3049624"/>
            <a:ext cx="4805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Use your name “</a:t>
            </a:r>
            <a:r>
              <a:rPr lang="en-GB" err="1">
                <a:solidFill>
                  <a:srgbClr val="FF0000"/>
                </a:solidFill>
                <a:sym typeface="Wingdings" panose="05000000000000000000" pitchFamily="2" charset="2"/>
              </a:rPr>
              <a:t>branch_yourname</a:t>
            </a: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” in order to make it identifiable</a:t>
            </a:r>
          </a:p>
        </p:txBody>
      </p:sp>
      <p:sp>
        <p:nvSpPr>
          <p:cNvPr id="8" name="Right Arrow 7"/>
          <p:cNvSpPr/>
          <p:nvPr/>
        </p:nvSpPr>
        <p:spPr>
          <a:xfrm rot="10034442">
            <a:off x="3938992" y="3464066"/>
            <a:ext cx="1740881" cy="2420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9173" t="3206" r="29507" b="63204"/>
          <a:stretch/>
        </p:blipFill>
        <p:spPr>
          <a:xfrm>
            <a:off x="4926723" y="4580789"/>
            <a:ext cx="4903073" cy="2159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7270747" y="5835650"/>
            <a:ext cx="2273300" cy="952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104959" y="5931161"/>
            <a:ext cx="45763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829796" y="5743426"/>
            <a:ext cx="2344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Branch created from </a:t>
            </a:r>
            <a:b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</a:b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master branch (origin)</a:t>
            </a:r>
          </a:p>
        </p:txBody>
      </p:sp>
    </p:spTree>
    <p:extLst>
      <p:ext uri="{BB962C8B-B14F-4D97-AF65-F5344CB8AC3E}">
        <p14:creationId xmlns:p14="http://schemas.microsoft.com/office/powerpoint/2010/main" val="37175456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509" t="36178" r="66702" b="36032"/>
          <a:stretch/>
        </p:blipFill>
        <p:spPr>
          <a:xfrm>
            <a:off x="712270" y="462013"/>
            <a:ext cx="3619099" cy="27528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772" t="35498" r="14334" b="26510"/>
          <a:stretch/>
        </p:blipFill>
        <p:spPr>
          <a:xfrm>
            <a:off x="712270" y="3744226"/>
            <a:ext cx="9450358" cy="2743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57162" y="2631229"/>
            <a:ext cx="2367815" cy="41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621154" y="2235506"/>
            <a:ext cx="5467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FF0000"/>
                </a:solidFill>
              </a:rPr>
              <a:t>You can see all the branches in the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FF0000"/>
                </a:solidFill>
              </a:rPr>
              <a:t>All branches are an exact copy of the master branch </a:t>
            </a:r>
          </a:p>
        </p:txBody>
      </p:sp>
      <p:sp>
        <p:nvSpPr>
          <p:cNvPr id="6" name="Right Arrow 5"/>
          <p:cNvSpPr/>
          <p:nvPr/>
        </p:nvSpPr>
        <p:spPr>
          <a:xfrm rot="9846801">
            <a:off x="3764124" y="2510219"/>
            <a:ext cx="1740881" cy="2420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746498" y="258096"/>
            <a:ext cx="517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your branch should be visible on </a:t>
            </a:r>
            <a:r>
              <a:rPr lang="en-GB" err="1">
                <a:solidFill>
                  <a:srgbClr val="FF0000"/>
                </a:solidFill>
                <a:sym typeface="Wingdings" panose="05000000000000000000" pitchFamily="2" charset="2"/>
              </a:rPr>
              <a:t>Github</a:t>
            </a:r>
            <a:r>
              <a:rPr lang="en-GB">
                <a:solidFill>
                  <a:srgbClr val="FF0000"/>
                </a:solidFill>
                <a:sym typeface="Wingdings" panose="05000000000000000000" pitchFamily="2" charset="2"/>
              </a:rPr>
              <a:t> shortly after you have created it in </a:t>
            </a:r>
            <a:r>
              <a:rPr lang="en-GB" err="1">
                <a:solidFill>
                  <a:srgbClr val="FF0000"/>
                </a:solidFill>
                <a:sym typeface="Wingdings" panose="05000000000000000000" pitchFamily="2" charset="2"/>
              </a:rPr>
              <a:t>RStudio</a:t>
            </a:r>
            <a:endParaRPr lang="en-GB">
              <a:solidFill>
                <a:srgbClr val="FF0000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3885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01027" y="1155031"/>
            <a:ext cx="789272" cy="760396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Oval 2"/>
          <p:cNvSpPr/>
          <p:nvPr/>
        </p:nvSpPr>
        <p:spPr>
          <a:xfrm>
            <a:off x="1010652" y="2520214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1001027" y="3654392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/>
          <p:cNvSpPr/>
          <p:nvPr/>
        </p:nvSpPr>
        <p:spPr>
          <a:xfrm>
            <a:off x="1001027" y="4894446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ight Arrow 5"/>
          <p:cNvSpPr/>
          <p:nvPr/>
        </p:nvSpPr>
        <p:spPr>
          <a:xfrm>
            <a:off x="1867301" y="1390850"/>
            <a:ext cx="7603958" cy="28875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/>
          <p:cNvSpPr/>
          <p:nvPr/>
        </p:nvSpPr>
        <p:spPr>
          <a:xfrm>
            <a:off x="9567511" y="1155031"/>
            <a:ext cx="789272" cy="760396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Elbow Connector 8"/>
          <p:cNvCxnSpPr>
            <a:stCxn id="2" idx="2"/>
            <a:endCxn id="3" idx="2"/>
          </p:cNvCxnSpPr>
          <p:nvPr/>
        </p:nvCxnSpPr>
        <p:spPr>
          <a:xfrm rot="10800000" flipH="1" flipV="1">
            <a:off x="1001026" y="1535228"/>
            <a:ext cx="9625" cy="1365183"/>
          </a:xfrm>
          <a:prstGeom prst="bentConnector3">
            <a:avLst>
              <a:gd name="adj1" fmla="val -2375065"/>
            </a:avLst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2" idx="2"/>
            <a:endCxn id="4" idx="2"/>
          </p:cNvCxnSpPr>
          <p:nvPr/>
        </p:nvCxnSpPr>
        <p:spPr>
          <a:xfrm rot="10800000" flipV="1">
            <a:off x="1001027" y="1535228"/>
            <a:ext cx="12700" cy="2499361"/>
          </a:xfrm>
          <a:prstGeom prst="bentConnector3">
            <a:avLst>
              <a:gd name="adj1" fmla="val 3315787"/>
            </a:avLst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2" idx="2"/>
            <a:endCxn id="5" idx="2"/>
          </p:cNvCxnSpPr>
          <p:nvPr/>
        </p:nvCxnSpPr>
        <p:spPr>
          <a:xfrm rot="10800000" flipV="1">
            <a:off x="1001027" y="1535228"/>
            <a:ext cx="12700" cy="3739415"/>
          </a:xfrm>
          <a:prstGeom prst="bentConnector3">
            <a:avLst>
              <a:gd name="adj1" fmla="val 4907370"/>
            </a:avLst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1867301" y="2756032"/>
            <a:ext cx="6968691" cy="28555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ight Arrow 19"/>
          <p:cNvSpPr/>
          <p:nvPr/>
        </p:nvSpPr>
        <p:spPr>
          <a:xfrm>
            <a:off x="1867301" y="3891813"/>
            <a:ext cx="6968691" cy="28555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ight Arrow 20"/>
          <p:cNvSpPr/>
          <p:nvPr/>
        </p:nvSpPr>
        <p:spPr>
          <a:xfrm>
            <a:off x="1867301" y="5131867"/>
            <a:ext cx="6968691" cy="28555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/>
          <p:cNvSpPr/>
          <p:nvPr/>
        </p:nvSpPr>
        <p:spPr>
          <a:xfrm>
            <a:off x="9086248" y="2520213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>
            <a:off x="9076623" y="3654391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9076623" y="4894445"/>
            <a:ext cx="789272" cy="7603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1867301" y="1021518"/>
            <a:ext cx="6891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0070C0"/>
                </a:solidFill>
              </a:rPr>
              <a:t>Master branch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7300" y="2416378"/>
            <a:ext cx="6891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err="1">
                <a:solidFill>
                  <a:srgbClr val="ED7D31"/>
                </a:solidFill>
              </a:rPr>
              <a:t>branch_LauraG</a:t>
            </a:r>
            <a:r>
              <a:rPr lang="en-GB" b="1">
                <a:solidFill>
                  <a:srgbClr val="ED7D31"/>
                </a:solidFill>
              </a:rPr>
              <a:t>: </a:t>
            </a:r>
            <a:r>
              <a:rPr lang="en-GB" b="1" err="1">
                <a:solidFill>
                  <a:srgbClr val="ED7D31"/>
                </a:solidFill>
              </a:rPr>
              <a:t>LauraG</a:t>
            </a:r>
            <a:r>
              <a:rPr lang="en-GB" b="1">
                <a:solidFill>
                  <a:srgbClr val="ED7D31"/>
                </a:solidFill>
              </a:rPr>
              <a:t> makes her changes in this branch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7299" y="3522480"/>
            <a:ext cx="6891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err="1">
                <a:solidFill>
                  <a:srgbClr val="ED7D31"/>
                </a:solidFill>
              </a:rPr>
              <a:t>branch_EthandV</a:t>
            </a:r>
            <a:r>
              <a:rPr lang="en-GB" b="1">
                <a:solidFill>
                  <a:srgbClr val="ED7D31"/>
                </a:solidFill>
              </a:rPr>
              <a:t>: Ethan will make his changes here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67299" y="4791047"/>
            <a:ext cx="6891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err="1">
                <a:solidFill>
                  <a:srgbClr val="ED7D31"/>
                </a:solidFill>
              </a:rPr>
              <a:t>branch_yourname</a:t>
            </a:r>
            <a:r>
              <a:rPr lang="en-GB" b="1">
                <a:solidFill>
                  <a:srgbClr val="ED7D31"/>
                </a:solidFill>
              </a:rPr>
              <a:t>: you will make your changes here</a:t>
            </a:r>
          </a:p>
        </p:txBody>
      </p:sp>
      <p:cxnSp>
        <p:nvCxnSpPr>
          <p:cNvPr id="30" name="Elbow Connector 29"/>
          <p:cNvCxnSpPr>
            <a:endCxn id="7" idx="5"/>
          </p:cNvCxnSpPr>
          <p:nvPr/>
        </p:nvCxnSpPr>
        <p:spPr>
          <a:xfrm rot="5400000" flipH="1" flipV="1">
            <a:off x="9554304" y="2211914"/>
            <a:ext cx="1094737" cy="279050"/>
          </a:xfrm>
          <a:prstGeom prst="bentConnector3">
            <a:avLst>
              <a:gd name="adj1" fmla="val -116"/>
            </a:avLst>
          </a:prstGeom>
          <a:ln w="254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endCxn id="7" idx="6"/>
          </p:cNvCxnSpPr>
          <p:nvPr/>
        </p:nvCxnSpPr>
        <p:spPr>
          <a:xfrm rot="5400000" flipH="1" flipV="1">
            <a:off x="8872947" y="2586013"/>
            <a:ext cx="2534619" cy="433053"/>
          </a:xfrm>
          <a:prstGeom prst="bentConnector4">
            <a:avLst>
              <a:gd name="adj1" fmla="val 348"/>
              <a:gd name="adj2" fmla="val 152788"/>
            </a:avLst>
          </a:prstGeom>
          <a:ln w="254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endCxn id="7" idx="6"/>
          </p:cNvCxnSpPr>
          <p:nvPr/>
        </p:nvCxnSpPr>
        <p:spPr>
          <a:xfrm rot="5400000" flipH="1" flipV="1">
            <a:off x="8237681" y="3211654"/>
            <a:ext cx="3795527" cy="442678"/>
          </a:xfrm>
          <a:prstGeom prst="bentConnector4">
            <a:avLst>
              <a:gd name="adj1" fmla="val 865"/>
              <a:gd name="adj2" fmla="val 214696"/>
            </a:avLst>
          </a:prstGeom>
          <a:ln w="254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 rot="5400000">
            <a:off x="9333296" y="2971912"/>
            <a:ext cx="4170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0070C0"/>
                </a:solidFill>
              </a:rPr>
              <a:t>Merge individual branches with main branch after changes have been approved</a:t>
            </a:r>
          </a:p>
        </p:txBody>
      </p:sp>
    </p:spTree>
    <p:extLst>
      <p:ext uri="{BB962C8B-B14F-4D97-AF65-F5344CB8AC3E}">
        <p14:creationId xmlns:p14="http://schemas.microsoft.com/office/powerpoint/2010/main" val="40538635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9193" t="4599" b="82672"/>
          <a:stretch/>
        </p:blipFill>
        <p:spPr>
          <a:xfrm>
            <a:off x="5303519" y="1872112"/>
            <a:ext cx="5633987" cy="12609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76089" t="3822" r="807" b="70526"/>
          <a:stretch/>
        </p:blipFill>
        <p:spPr>
          <a:xfrm>
            <a:off x="798897" y="1862487"/>
            <a:ext cx="4225490" cy="2541069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09600" y="36129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>
                <a:solidFill>
                  <a:srgbClr val="0070C0"/>
                </a:solidFill>
              </a:rPr>
              <a:t>Task 16: Make changes in your branch and commit/ push them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8897" y="1361692"/>
            <a:ext cx="7892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Please make sure that you are working in the correct branch </a:t>
            </a:r>
          </a:p>
        </p:txBody>
      </p:sp>
      <p:sp>
        <p:nvSpPr>
          <p:cNvPr id="6" name="Rectangle 5"/>
          <p:cNvSpPr/>
          <p:nvPr/>
        </p:nvSpPr>
        <p:spPr>
          <a:xfrm>
            <a:off x="8989996" y="2292576"/>
            <a:ext cx="1947510" cy="41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729916" y="4913976"/>
            <a:ext cx="78927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FF0000"/>
                </a:solidFill>
              </a:rPr>
              <a:t>There is a file called “</a:t>
            </a:r>
            <a:r>
              <a:rPr lang="en-GB" err="1">
                <a:solidFill>
                  <a:srgbClr val="FF0000"/>
                </a:solidFill>
              </a:rPr>
              <a:t>piechart_myday_yourname</a:t>
            </a:r>
            <a:r>
              <a:rPr lang="en-GB">
                <a:solidFill>
                  <a:srgbClr val="FF0000"/>
                </a:solidFill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FF0000"/>
                </a:solidFill>
              </a:rPr>
              <a:t>Change the file name to include your name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FF0000"/>
                </a:solidFill>
              </a:rPr>
              <a:t>Make some changes to this R code</a:t>
            </a:r>
          </a:p>
        </p:txBody>
      </p:sp>
    </p:spTree>
    <p:extLst>
      <p:ext uri="{BB962C8B-B14F-4D97-AF65-F5344CB8AC3E}">
        <p14:creationId xmlns:p14="http://schemas.microsoft.com/office/powerpoint/2010/main" val="233003272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680" t="28974" r="33472" b="16411"/>
          <a:stretch/>
        </p:blipFill>
        <p:spPr>
          <a:xfrm>
            <a:off x="1054100" y="965200"/>
            <a:ext cx="9664700" cy="5410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8897" y="332992"/>
            <a:ext cx="7892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GitHub tells you that a certain branch is different from the master branch</a:t>
            </a:r>
          </a:p>
        </p:txBody>
      </p:sp>
    </p:spTree>
    <p:extLst>
      <p:ext uri="{BB962C8B-B14F-4D97-AF65-F5344CB8AC3E}">
        <p14:creationId xmlns:p14="http://schemas.microsoft.com/office/powerpoint/2010/main" val="278512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694" t="17435" r="15555" b="9872"/>
          <a:stretch/>
        </p:blipFill>
        <p:spPr>
          <a:xfrm>
            <a:off x="1858030" y="838200"/>
            <a:ext cx="8670270" cy="4965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06373" y="1065107"/>
            <a:ext cx="909320" cy="741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922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27541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0070C0"/>
                </a:solidFill>
              </a:rPr>
              <a:t>Task17: Let’s merge your branch to the master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139" t="29324" r="14375" b="26702"/>
          <a:stretch/>
        </p:blipFill>
        <p:spPr>
          <a:xfrm>
            <a:off x="719781" y="2445991"/>
            <a:ext cx="10401300" cy="35149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9781" y="1929356"/>
            <a:ext cx="8436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Under “View all branches” create a pull request</a:t>
            </a:r>
          </a:p>
          <a:p>
            <a:endParaRPr lang="en-GB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053899" y="4610648"/>
            <a:ext cx="1949794" cy="46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719781" y="913525"/>
            <a:ext cx="975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Branches are merged once the changes/ new feature have been tested and approved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If you have changes the R file name to include your name, we should not get any merging issues.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The master branch should have all individual R files with our names in it 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6448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193" t="30154" r="33070" b="12518"/>
          <a:stretch/>
        </p:blipFill>
        <p:spPr>
          <a:xfrm>
            <a:off x="1126155" y="606391"/>
            <a:ext cx="10010273" cy="5678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98298" y="5516581"/>
            <a:ext cx="2299901" cy="7687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70718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680" t="17791" r="33162" b="13416"/>
          <a:stretch/>
        </p:blipFill>
        <p:spPr>
          <a:xfrm>
            <a:off x="1937411" y="356134"/>
            <a:ext cx="8939136" cy="615054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07099" y="5846781"/>
            <a:ext cx="1949794" cy="46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77204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796" t="17564" r="32940" b="20256"/>
          <a:stretch/>
        </p:blipFill>
        <p:spPr>
          <a:xfrm>
            <a:off x="1460500" y="419100"/>
            <a:ext cx="9740900" cy="6159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29765" y="5863714"/>
            <a:ext cx="1949794" cy="46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011451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333" t="11715" r="32986" b="31234"/>
          <a:stretch/>
        </p:blipFill>
        <p:spPr>
          <a:xfrm>
            <a:off x="1384300" y="723900"/>
            <a:ext cx="9817100" cy="5651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62000" y="723900"/>
            <a:ext cx="10732760" cy="6946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37446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8" t="28638" r="33056" b="27516"/>
          <a:stretch/>
        </p:blipFill>
        <p:spPr>
          <a:xfrm>
            <a:off x="1041400" y="876300"/>
            <a:ext cx="9906000" cy="4343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32100" y="292100"/>
            <a:ext cx="713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Master file will now have the personal file from </a:t>
            </a:r>
            <a:r>
              <a:rPr lang="en-GB" err="1">
                <a:solidFill>
                  <a:srgbClr val="FF0000"/>
                </a:solidFill>
              </a:rPr>
              <a:t>branch_LauraG</a:t>
            </a:r>
            <a:endParaRPr lang="en-GB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7596" y="1124176"/>
            <a:ext cx="1947510" cy="41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217596" y="4654776"/>
            <a:ext cx="2871804" cy="5649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840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236" t="28806" r="10279" b="24399"/>
          <a:stretch/>
        </p:blipFill>
        <p:spPr>
          <a:xfrm>
            <a:off x="342900" y="1638300"/>
            <a:ext cx="11442700" cy="384230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205896" y="3559452"/>
            <a:ext cx="2871804" cy="12157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7432620" y="5789647"/>
            <a:ext cx="546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Branches can also be deleted here</a:t>
            </a:r>
          </a:p>
        </p:txBody>
      </p:sp>
      <p:sp>
        <p:nvSpPr>
          <p:cNvPr id="5" name="Right Arrow 4"/>
          <p:cNvSpPr/>
          <p:nvPr/>
        </p:nvSpPr>
        <p:spPr>
          <a:xfrm rot="18332157">
            <a:off x="10527600" y="5342826"/>
            <a:ext cx="821777" cy="14224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498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7305" t="18330" r="29291" b="2324"/>
          <a:stretch/>
        </p:blipFill>
        <p:spPr>
          <a:xfrm>
            <a:off x="3369046" y="525293"/>
            <a:ext cx="5619312" cy="55642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167031" y="1412180"/>
            <a:ext cx="1958796" cy="551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3728700" y="2121877"/>
            <a:ext cx="4982448" cy="551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3729599" y="2766646"/>
            <a:ext cx="4982448" cy="674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3728700" y="3933543"/>
            <a:ext cx="4982448" cy="3787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97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a7ed520-2192-43da-ba9c-71f3d978ff0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2C0822DEDEEF4EA34B907C0D404243" ma:contentTypeVersion="15" ma:contentTypeDescription="Create a new document." ma:contentTypeScope="" ma:versionID="a2f3436f2b6fb02867143c8f61b632c5">
  <xsd:schema xmlns:xsd="http://www.w3.org/2001/XMLSchema" xmlns:xs="http://www.w3.org/2001/XMLSchema" xmlns:p="http://schemas.microsoft.com/office/2006/metadata/properties" xmlns:ns3="ca7ed520-2192-43da-ba9c-71f3d978ff00" xmlns:ns4="f29ddb70-7fa3-4632-a452-0de62eb4ad4d" targetNamespace="http://schemas.microsoft.com/office/2006/metadata/properties" ma:root="true" ma:fieldsID="8c2c911075396bb03469af4a8574669a" ns3:_="" ns4:_="">
    <xsd:import namespace="ca7ed520-2192-43da-ba9c-71f3d978ff00"/>
    <xsd:import namespace="f29ddb70-7fa3-4632-a452-0de62eb4ad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7ed520-2192-43da-ba9c-71f3d978ff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9ddb70-7fa3-4632-a452-0de62eb4ad4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E785BC-0D4F-4253-864A-8AC8CAE5E370}">
  <ds:schemaRefs>
    <ds:schemaRef ds:uri="http://purl.org/dc/elements/1.1/"/>
    <ds:schemaRef ds:uri="http://schemas.microsoft.com/office/2006/documentManagement/types"/>
    <ds:schemaRef ds:uri="ca7ed520-2192-43da-ba9c-71f3d978ff00"/>
    <ds:schemaRef ds:uri="http://purl.org/dc/terms/"/>
    <ds:schemaRef ds:uri="f29ddb70-7fa3-4632-a452-0de62eb4ad4d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AE629F9-57E0-4822-8265-7CA2905137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344BAF-8ED3-4CE8-A37F-A0157A03BE7C}">
  <ds:schemaRefs>
    <ds:schemaRef ds:uri="ca7ed520-2192-43da-ba9c-71f3d978ff00"/>
    <ds:schemaRef ds:uri="f29ddb70-7fa3-4632-a452-0de62eb4ad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4332</Words>
  <Application>Microsoft Office PowerPoint</Application>
  <PresentationFormat>Widescreen</PresentationFormat>
  <Paragraphs>517</Paragraphs>
  <Slides>86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1" baseType="lpstr">
      <vt:lpstr>Arial</vt:lpstr>
      <vt:lpstr>Calibri</vt:lpstr>
      <vt:lpstr>Calibri Light</vt:lpstr>
      <vt:lpstr>Wingdings</vt:lpstr>
      <vt:lpstr>Office Theme</vt:lpstr>
      <vt:lpstr>Git Hub workshop</vt:lpstr>
      <vt:lpstr>Topics of the workshop</vt:lpstr>
      <vt:lpstr>What is:</vt:lpstr>
      <vt:lpstr>Task 1: install Git on your computer </vt:lpstr>
      <vt:lpstr>Task 2: Create a GitHub account</vt:lpstr>
      <vt:lpstr>First look into the Git Hub account </vt:lpstr>
      <vt:lpstr>Task 3: Create your own first repository </vt:lpstr>
      <vt:lpstr>PowerPoint Presentation</vt:lpstr>
      <vt:lpstr>PowerPoint Presentation</vt:lpstr>
      <vt:lpstr>Task 4: Uploading files manually</vt:lpstr>
      <vt:lpstr>PowerPoint Presentation</vt:lpstr>
      <vt:lpstr>PowerPoint Presentation</vt:lpstr>
      <vt:lpstr>PowerPoint Presentation</vt:lpstr>
      <vt:lpstr>Task 5: Configuring Git</vt:lpstr>
      <vt:lpstr>Task 6: Connect your repository to R Studio</vt:lpstr>
      <vt:lpstr>Create a project in R Studio</vt:lpstr>
      <vt:lpstr>Create a project in R Studio</vt:lpstr>
      <vt:lpstr>Create a project in R Studio</vt:lpstr>
      <vt:lpstr>Open Project in R Studio</vt:lpstr>
      <vt:lpstr>Open Project in R Studio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terms</vt:lpstr>
      <vt:lpstr>Basic terms</vt:lpstr>
      <vt:lpstr>PowerPoint Presentation</vt:lpstr>
      <vt:lpstr>Basic terms</vt:lpstr>
      <vt:lpstr>Task 7: Commit and push your first file to your repository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8: Check your changes online on GitHub</vt:lpstr>
      <vt:lpstr>Task 9: Make changes to script</vt:lpstr>
      <vt:lpstr>PowerPoint Presentation</vt:lpstr>
      <vt:lpstr>View Change History on GitHub</vt:lpstr>
      <vt:lpstr>PowerPoint Presentation</vt:lpstr>
      <vt:lpstr>PowerPoint Presentation</vt:lpstr>
      <vt:lpstr>Task 10: Reinstate a previous version of a file  (eg. to revert changes)</vt:lpstr>
      <vt:lpstr>PowerPoint Presentation</vt:lpstr>
      <vt:lpstr>PowerPoint Presentation</vt:lpstr>
      <vt:lpstr>PowerPoint Presentation</vt:lpstr>
      <vt:lpstr>Security</vt:lpstr>
      <vt:lpstr>Task 11: Pushing a project with sensitive data</vt:lpstr>
      <vt:lpstr>Task 11: Pushing a project with sensitive data</vt:lpstr>
      <vt:lpstr>PowerPoint Presentation</vt:lpstr>
      <vt:lpstr>Task 11: Pushing a project with sensitive data</vt:lpstr>
      <vt:lpstr>Override global push rules in a project </vt:lpstr>
      <vt:lpstr>Task 12: Clone a repository for collaboration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Basic overview of how Git works</vt:lpstr>
      <vt:lpstr>Task 13: Pull changes from the repository  “Git workshop”</vt:lpstr>
      <vt:lpstr>Task 13: Pull changes from the repository  “Git workshop”</vt:lpstr>
      <vt:lpstr>PowerPoint Presentation</vt:lpstr>
      <vt:lpstr>Task 14: Let’s try to create a merge conflict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Branching </vt:lpstr>
      <vt:lpstr>Task 15: Create your own branch in the repository “Git-Workshop” using RStudio </vt:lpstr>
      <vt:lpstr>PowerPoint Presentation</vt:lpstr>
      <vt:lpstr>PowerPoint Presentation</vt:lpstr>
      <vt:lpstr>PowerPoint Presentation</vt:lpstr>
      <vt:lpstr>PowerPoint Presentation</vt:lpstr>
      <vt:lpstr>Task17: Let’s merge your branch to the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Hub workshop</dc:title>
  <dc:creator>Guedemann, Laura</dc:creator>
  <cp:lastModifiedBy>Guedemann, Laura</cp:lastModifiedBy>
  <cp:revision>2</cp:revision>
  <dcterms:created xsi:type="dcterms:W3CDTF">2023-01-28T21:42:32Z</dcterms:created>
  <dcterms:modified xsi:type="dcterms:W3CDTF">2023-03-01T17:18:49Z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0x010100B42C0822DEDEEF4EA34B907C0D404243</vt:lpwstr>
  </property>
</Properties>
</file>

<file path=docProps/thumbnail.jpeg>
</file>